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5143500" type="screen16x9"/>
  <p:notesSz cx="9144000" cy="51435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603" y="6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8.png"/><Relationship Id="rId7" Type="http://schemas.openxmlformats.org/officeDocument/2006/relationships/image" Target="../media/image3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8.png"/><Relationship Id="rId4" Type="http://schemas.openxmlformats.org/officeDocument/2006/relationships/image" Target="../media/image62.png"/><Relationship Id="rId9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emf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7562088" y="0"/>
            <a:ext cx="1572768" cy="5129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48255" y="4242816"/>
            <a:ext cx="2075688" cy="466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799" y="338328"/>
            <a:ext cx="4434840" cy="10881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98264" y="4251960"/>
            <a:ext cx="466344" cy="5029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726431" y="2356395"/>
            <a:ext cx="5722732" cy="431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ndi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z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ion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-199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pe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-20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l’a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tt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ua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z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ion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dell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m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s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u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d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endParaRPr sz="3200">
              <a:latin typeface="Arial Narrow"/>
              <a:cs typeface="Arial Narro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34319" y="2843165"/>
            <a:ext cx="1245922" cy="431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on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oll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endParaRPr sz="32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0834" y="2843165"/>
            <a:ext cx="506548" cy="431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de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endParaRPr sz="3200">
              <a:latin typeface="Arial Narrow"/>
              <a:cs typeface="Arial Narro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47945" y="2843165"/>
            <a:ext cx="974528" cy="431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sc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hi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endParaRPr sz="3200">
              <a:latin typeface="Arial Narrow"/>
              <a:cs typeface="Arial Narro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3066" y="2843165"/>
            <a:ext cx="3438978" cy="918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d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3200" spc="-199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ado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tt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n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an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ie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n</a:t>
            </a:r>
            <a:endParaRPr sz="3200">
              <a:latin typeface="Arial Narrow"/>
              <a:cs typeface="Arial Narrow"/>
            </a:endParaRPr>
          </a:p>
          <a:p>
            <a:pPr marL="49052" marR="9443">
              <a:lnSpc>
                <a:spcPct val="95621"/>
              </a:lnSpc>
            </a:pP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ela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z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ion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3200" spc="-199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all</a:t>
            </a:r>
            <a:r>
              <a:rPr sz="3200" spc="0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32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V</a:t>
            </a:r>
            <a:r>
              <a:rPr sz="3200" spc="-10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3200" spc="-100" dirty="0">
                <a:solidFill>
                  <a:srgbClr val="C00000"/>
                </a:solidFill>
                <a:latin typeface="Arial Narrow"/>
                <a:cs typeface="Arial Narrow"/>
              </a:rPr>
              <a:t>D-</a:t>
            </a:r>
            <a:r>
              <a:rPr sz="3200" spc="-94" dirty="0">
                <a:solidFill>
                  <a:srgbClr val="C00000"/>
                </a:solidFill>
                <a:latin typeface="Arial Narrow"/>
                <a:cs typeface="Arial Narrow"/>
              </a:rPr>
              <a:t>19</a:t>
            </a:r>
            <a:endParaRPr sz="3200">
              <a:latin typeface="Arial Narrow"/>
              <a:cs typeface="Arial Narro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455" y="4241066"/>
            <a:ext cx="962088" cy="463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0576">
              <a:lnSpc>
                <a:spcPct val="95825"/>
              </a:lnSpc>
              <a:spcBef>
                <a:spcPts val="35"/>
              </a:spcBef>
            </a:pPr>
            <a:r>
              <a:rPr sz="550" dirty="0">
                <a:solidFill>
                  <a:srgbClr val="3996D2"/>
                </a:solidFill>
                <a:latin typeface="Arial"/>
                <a:cs typeface="Arial"/>
              </a:rPr>
              <a:t>REGIONE  </a:t>
            </a:r>
            <a:r>
              <a:rPr sz="550" spc="-59" dirty="0">
                <a:solidFill>
                  <a:srgbClr val="3996D2"/>
                </a:solidFill>
                <a:latin typeface="Arial"/>
                <a:cs typeface="Arial"/>
              </a:rPr>
              <a:t> </a:t>
            </a:r>
            <a:r>
              <a:rPr sz="550" spc="0" dirty="0">
                <a:solidFill>
                  <a:srgbClr val="3996D2"/>
                </a:solidFill>
                <a:latin typeface="Arial"/>
                <a:cs typeface="Arial"/>
              </a:rPr>
              <a:t>DEL </a:t>
            </a:r>
            <a:r>
              <a:rPr sz="550" spc="54" dirty="0">
                <a:solidFill>
                  <a:srgbClr val="3996D2"/>
                </a:solidFill>
                <a:latin typeface="Arial"/>
                <a:cs typeface="Arial"/>
              </a:rPr>
              <a:t> </a:t>
            </a:r>
            <a:r>
              <a:rPr sz="550" spc="0" dirty="0">
                <a:solidFill>
                  <a:srgbClr val="3996D2"/>
                </a:solidFill>
                <a:latin typeface="Arial"/>
                <a:cs typeface="Arial"/>
              </a:rPr>
              <a:t>VENETO</a:t>
            </a:r>
            <a:endParaRPr sz="550" dirty="0">
              <a:latin typeface="Arial"/>
              <a:cs typeface="Arial"/>
            </a:endParaRPr>
          </a:p>
          <a:p>
            <a:pPr marL="69850">
              <a:lnSpc>
                <a:spcPts val="2330"/>
              </a:lnSpc>
              <a:spcBef>
                <a:spcPts val="116"/>
              </a:spcBef>
            </a:pPr>
            <a:r>
              <a:rPr sz="975" i="1" spc="0" baseline="-4459" dirty="0">
                <a:solidFill>
                  <a:srgbClr val="DB8A20"/>
                </a:solidFill>
                <a:latin typeface="Times New Roman"/>
                <a:cs typeface="Times New Roman"/>
              </a:rPr>
              <a:t>e  </a:t>
            </a:r>
            <a:r>
              <a:rPr sz="975" i="1" spc="53" baseline="-4459" dirty="0">
                <a:solidFill>
                  <a:srgbClr val="DB8A20"/>
                </a:solidFill>
                <a:latin typeface="Times New Roman"/>
                <a:cs typeface="Times New Roman"/>
              </a:rPr>
              <a:t> </a:t>
            </a:r>
            <a:r>
              <a:rPr sz="975" i="1" spc="0" baseline="-4459" dirty="0">
                <a:solidFill>
                  <a:srgbClr val="AA5B23"/>
                </a:solidFill>
                <a:latin typeface="Times New Roman"/>
                <a:cs typeface="Times New Roman"/>
              </a:rPr>
              <a:t>_</a:t>
            </a:r>
            <a:r>
              <a:rPr sz="975" i="1" spc="0" baseline="-4459" dirty="0">
                <a:solidFill>
                  <a:srgbClr val="DAA650"/>
                </a:solidFill>
                <a:latin typeface="Times New Roman"/>
                <a:cs typeface="Times New Roman"/>
              </a:rPr>
              <a:t>-              </a:t>
            </a:r>
            <a:r>
              <a:rPr sz="3375" b="1" spc="0" baseline="-1288" dirty="0">
                <a:solidFill>
                  <a:srgbClr val="7C7C7C"/>
                </a:solidFill>
                <a:latin typeface="Arial"/>
                <a:cs typeface="Arial"/>
              </a:rPr>
              <a:t>ULSS</a:t>
            </a:r>
            <a:endParaRPr sz="2250" dirty="0">
              <a:latin typeface="Arial"/>
              <a:cs typeface="Arial"/>
            </a:endParaRPr>
          </a:p>
          <a:p>
            <a:pPr marL="28701" marR="40576">
              <a:lnSpc>
                <a:spcPts val="580"/>
              </a:lnSpc>
            </a:pPr>
            <a:r>
              <a:rPr sz="900" spc="0" baseline="4831" dirty="0">
                <a:solidFill>
                  <a:srgbClr val="BA8A16"/>
                </a:solidFill>
                <a:latin typeface="Arial"/>
                <a:cs typeface="Arial"/>
              </a:rPr>
              <a:t>-</a:t>
            </a:r>
            <a:r>
              <a:rPr sz="900" spc="3" baseline="4831" dirty="0">
                <a:solidFill>
                  <a:srgbClr val="BA8A16"/>
                </a:solidFill>
                <a:latin typeface="Arial"/>
                <a:cs typeface="Arial"/>
              </a:rPr>
              <a:t> </a:t>
            </a:r>
            <a:r>
              <a:rPr sz="900" spc="0" baseline="4831" dirty="0">
                <a:solidFill>
                  <a:srgbClr val="BA8A16"/>
                </a:solidFill>
                <a:latin typeface="Arial"/>
                <a:cs typeface="Arial"/>
              </a:rPr>
              <a:t>-</a:t>
            </a:r>
            <a:r>
              <a:rPr sz="900" spc="0" baseline="3230" dirty="0">
                <a:solidFill>
                  <a:srgbClr val="BA8A16"/>
                </a:solidFill>
                <a:latin typeface="Malgun Gothic"/>
                <a:cs typeface="Malgun Gothic"/>
              </a:rPr>
              <a:t>�      </a:t>
            </a:r>
            <a:r>
              <a:rPr sz="900" spc="-50" baseline="3230" dirty="0">
                <a:solidFill>
                  <a:srgbClr val="BA8A16"/>
                </a:solidFill>
                <a:latin typeface="Malgun Gothic"/>
                <a:cs typeface="Malgun Gothic"/>
              </a:rPr>
              <a:t> </a:t>
            </a:r>
            <a:r>
              <a:rPr sz="900" spc="0" baseline="4831" dirty="0">
                <a:solidFill>
                  <a:srgbClr val="9C9C9C"/>
                </a:solidFill>
                <a:latin typeface="Arial"/>
                <a:cs typeface="Arial"/>
              </a:rPr>
              <a:t>SERENISSIMA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66792" y="4283320"/>
            <a:ext cx="1467536" cy="3280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95"/>
              </a:lnSpc>
              <a:spcBef>
                <a:spcPts val="124"/>
              </a:spcBef>
            </a:pPr>
            <a:r>
              <a:rPr sz="2925" b="1" spc="0" baseline="10405" dirty="0">
                <a:solidFill>
                  <a:srgbClr val="07407B"/>
                </a:solidFill>
                <a:latin typeface="Times New Roman"/>
                <a:cs typeface="Times New Roman"/>
              </a:rPr>
              <a:t>ANCE </a:t>
            </a:r>
            <a:r>
              <a:rPr sz="2925" b="1" spc="89" baseline="10405" dirty="0">
                <a:solidFill>
                  <a:srgbClr val="07407B"/>
                </a:solidFill>
                <a:latin typeface="Times New Roman"/>
                <a:cs typeface="Times New Roman"/>
              </a:rPr>
              <a:t> </a:t>
            </a:r>
            <a:r>
              <a:rPr sz="1800" b="1" spc="0" baseline="16909" dirty="0">
                <a:solidFill>
                  <a:srgbClr val="9C9C9C"/>
                </a:solidFill>
                <a:latin typeface="Arial"/>
                <a:cs typeface="Arial"/>
              </a:rPr>
              <a:t>VENEZIA  </a:t>
            </a:r>
            <a:r>
              <a:rPr sz="1800" b="1" spc="-25" baseline="16909" dirty="0">
                <a:solidFill>
                  <a:srgbClr val="9C9C9C"/>
                </a:solidFill>
                <a:latin typeface="Arial"/>
                <a:cs typeface="Arial"/>
              </a:rPr>
              <a:t> </a:t>
            </a:r>
            <a:r>
              <a:rPr sz="1800" spc="-1764" baseline="11306" dirty="0">
                <a:solidFill>
                  <a:srgbClr val="DB8A20"/>
                </a:solidFill>
                <a:latin typeface="Malgun Gothic"/>
                <a:cs typeface="Malgun Gothic"/>
              </a:rPr>
              <a:t>�</a:t>
            </a:r>
            <a:r>
              <a:rPr sz="2025" b="1" spc="0" baseline="-8589" dirty="0">
                <a:solidFill>
                  <a:srgbClr val="F0981A"/>
                </a:solidFill>
                <a:latin typeface="Arial"/>
                <a:cs typeface="Arial"/>
              </a:rPr>
              <a:t>l</a:t>
            </a:r>
            <a:endParaRPr sz="13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39559" y="4447182"/>
            <a:ext cx="841563" cy="2727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49"/>
              </a:lnSpc>
              <a:spcBef>
                <a:spcPts val="180"/>
              </a:spcBef>
            </a:pP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CENTRO</a:t>
            </a:r>
            <a:r>
              <a:rPr sz="1000" spc="172" dirty="0">
                <a:solidFill>
                  <a:srgbClr val="9C9C9C"/>
                </a:solidFill>
                <a:latin typeface="Times New Roman"/>
                <a:cs typeface="Times New Roman"/>
              </a:rPr>
              <a:t> </a:t>
            </a: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EDILI 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49"/>
              </a:lnSpc>
            </a:pP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VENEZ</a:t>
            </a:r>
            <a:r>
              <a:rPr sz="1000" spc="0" dirty="0">
                <a:solidFill>
                  <a:srgbClr val="B3B3B3"/>
                </a:solidFill>
                <a:latin typeface="Times New Roman"/>
                <a:cs typeface="Times New Roman"/>
              </a:rPr>
              <a:t>I</a:t>
            </a: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A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49172" y="4487144"/>
            <a:ext cx="519176" cy="2367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0"/>
              </a:spcBef>
            </a:pP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oan,,.</a:t>
            </a:r>
            <a:r>
              <a:rPr sz="450" dirty="0">
                <a:solidFill>
                  <a:srgbClr val="9C9C9C"/>
                </a:solidFill>
                <a:latin typeface="Times New Roman"/>
                <a:cs typeface="Times New Roman"/>
              </a:rPr>
              <a:t>,</a:t>
            </a: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OE(:l..!,..o,"""1,</a:t>
            </a:r>
            <a:r>
              <a:rPr sz="450" dirty="0">
                <a:solidFill>
                  <a:srgbClr val="9C9C9C"/>
                </a:solidFill>
                <a:latin typeface="Times New Roman"/>
                <a:cs typeface="Times New Roman"/>
              </a:rPr>
              <a:t>,</a:t>
            </a: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,....,,,c,.T001</a:t>
            </a:r>
            <a:endParaRPr sz="450">
              <a:latin typeface="Times New Roman"/>
              <a:cs typeface="Times New Roman"/>
            </a:endParaRPr>
          </a:p>
          <a:p>
            <a:pPr marL="56134">
              <a:lnSpc>
                <a:spcPts val="1235"/>
              </a:lnSpc>
              <a:spcBef>
                <a:spcPts val="61"/>
              </a:spcBef>
            </a:pPr>
            <a:r>
              <a:rPr sz="1125" baseline="-3865" dirty="0">
                <a:solidFill>
                  <a:srgbClr val="616161"/>
                </a:solidFill>
                <a:latin typeface="Arial"/>
                <a:cs typeface="Arial"/>
              </a:rPr>
              <a:t>Wi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rn</a:t>
            </a:r>
            <a:r>
              <a:rPr sz="1125" baseline="-2584" dirty="0">
                <a:solidFill>
                  <a:srgbClr val="424242"/>
                </a:solidFill>
                <a:latin typeface="Malgun Gothic"/>
                <a:cs typeface="Malgun Gothic"/>
              </a:rPr>
              <a:t>�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Q'..</a:t>
            </a:r>
            <a:r>
              <a:rPr sz="1125" baseline="-3865" dirty="0">
                <a:solidFill>
                  <a:srgbClr val="2B2B2B"/>
                </a:solidFill>
                <a:latin typeface="Arial"/>
                <a:cs typeface="Arial"/>
              </a:rPr>
              <a:t>I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A</a:t>
            </a:r>
            <a:endParaRPr sz="750">
              <a:latin typeface="Arial"/>
              <a:cs typeface="Arial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81E623F-53F2-4717-B4AD-ABB617EC4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" y="0"/>
            <a:ext cx="9138831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0866" y="2197099"/>
            <a:ext cx="7128932" cy="4995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0866" y="330199"/>
            <a:ext cx="7128932" cy="4995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0866" y="1032933"/>
            <a:ext cx="7128932" cy="5037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754864" y="44236"/>
            <a:ext cx="4733270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gol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ame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14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03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ggiorn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37" y="455752"/>
            <a:ext cx="2997215" cy="447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049">
              <a:lnSpc>
                <a:spcPts val="1570"/>
              </a:lnSpc>
              <a:spcBef>
                <a:spcPts val="78"/>
              </a:spcBef>
            </a:pPr>
            <a:r>
              <a:rPr sz="2100" spc="0" baseline="1950" dirty="0">
                <a:solidFill>
                  <a:srgbClr val="FFFFFF"/>
                </a:solidFill>
                <a:latin typeface="Calibri"/>
                <a:cs typeface="Calibri"/>
              </a:rPr>
              <a:t>PREM</a:t>
            </a:r>
            <a:r>
              <a:rPr sz="2100" spc="-14" baseline="19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100" spc="0" baseline="1950" dirty="0">
                <a:solidFill>
                  <a:srgbClr val="FFFFFF"/>
                </a:solidFill>
                <a:latin typeface="Calibri"/>
                <a:cs typeface="Calibri"/>
              </a:rPr>
              <a:t>SSE</a:t>
            </a:r>
            <a:endParaRPr sz="1400">
              <a:latin typeface="Calibri"/>
              <a:cs typeface="Calibri"/>
            </a:endParaRPr>
          </a:p>
          <a:p>
            <a:pPr marL="162849">
              <a:lnSpc>
                <a:spcPct val="101725"/>
              </a:lnSpc>
              <a:spcBef>
                <a:spcPts val="603"/>
              </a:spcBef>
            </a:pPr>
            <a:r>
              <a:rPr sz="1000" dirty="0">
                <a:latin typeface="Calibri"/>
                <a:cs typeface="Calibri"/>
              </a:rPr>
              <a:t>-Richiamo </a:t>
            </a:r>
            <a:r>
              <a:rPr sz="1000" spc="0" dirty="0">
                <a:latin typeface="Calibri"/>
                <a:cs typeface="Calibri"/>
              </a:rPr>
              <a:t>alle raccomandazioni del DPCM 11.03.2020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10437" y="1161352"/>
            <a:ext cx="6862157" cy="36529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554">
              <a:lnSpc>
                <a:spcPts val="1570"/>
              </a:lnSpc>
              <a:spcBef>
                <a:spcPts val="78"/>
              </a:spcBef>
            </a:pPr>
            <a:r>
              <a:rPr sz="2100" spc="-9" baseline="195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100" spc="-109" baseline="19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100" spc="0" baseline="1950" dirty="0">
                <a:solidFill>
                  <a:srgbClr val="FFFFFF"/>
                </a:solidFill>
                <a:latin typeface="Calibri"/>
                <a:cs typeface="Calibri"/>
              </a:rPr>
              <a:t>ABILISCE</a:t>
            </a:r>
            <a:endParaRPr sz="14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603"/>
              </a:spcBef>
            </a:pPr>
            <a:r>
              <a:rPr sz="1000" dirty="0">
                <a:latin typeface="Calibri"/>
                <a:cs typeface="Calibri"/>
              </a:rPr>
              <a:t>-Le </a:t>
            </a:r>
            <a:r>
              <a:rPr sz="1000" spc="0" dirty="0">
                <a:latin typeface="Calibri"/>
                <a:cs typeface="Calibri"/>
              </a:rPr>
              <a:t>imprese:</a:t>
            </a:r>
            <a:endParaRPr sz="1000">
              <a:latin typeface="Calibri"/>
              <a:cs typeface="Calibri"/>
            </a:endParaRPr>
          </a:p>
          <a:p>
            <a:pPr marL="277149" indent="-57149">
              <a:lnSpc>
                <a:spcPts val="1100"/>
              </a:lnSpc>
              <a:spcBef>
                <a:spcPts val="240"/>
              </a:spcBef>
            </a:pPr>
            <a:r>
              <a:rPr sz="1000" dirty="0">
                <a:latin typeface="Calibri"/>
                <a:cs typeface="Calibri"/>
              </a:rPr>
              <a:t>-Adottano </a:t>
            </a:r>
            <a:r>
              <a:rPr sz="1000" spc="0" dirty="0">
                <a:latin typeface="Calibri"/>
                <a:cs typeface="Calibri"/>
              </a:rPr>
              <a:t>il presente protocollo di regolamentazione all'interno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dei propri luoghi di lavoro, oltre a quanto previsto dal suddetto decreto;</a:t>
            </a:r>
            <a:endParaRPr sz="1000">
              <a:latin typeface="Calibri"/>
              <a:cs typeface="Calibri"/>
            </a:endParaRPr>
          </a:p>
          <a:p>
            <a:pPr marL="277149" marR="31088" indent="-57149">
              <a:lnSpc>
                <a:spcPts val="1100"/>
              </a:lnSpc>
              <a:spcBef>
                <a:spcPts val="229"/>
              </a:spcBef>
            </a:pPr>
            <a:r>
              <a:rPr sz="1000" dirty="0">
                <a:latin typeface="Calibri"/>
                <a:cs typeface="Calibri"/>
              </a:rPr>
              <a:t>-Applicano </a:t>
            </a:r>
            <a:r>
              <a:rPr sz="1000" spc="0" dirty="0">
                <a:latin typeface="Calibri"/>
                <a:cs typeface="Calibri"/>
              </a:rPr>
              <a:t>le ulteriori misure di precauzione elencate nel protocollo, da integrare con altre equivalenti o più incisive secondo le peculiarita della propria organizzazione, previa consultazione delle rappresentanze sindacali aziendali</a:t>
            </a:r>
            <a:endParaRPr sz="1000">
              <a:latin typeface="Calibri"/>
              <a:cs typeface="Calibri"/>
            </a:endParaRPr>
          </a:p>
          <a:p>
            <a:pPr marL="12700" marR="10554">
              <a:lnSpc>
                <a:spcPct val="101725"/>
              </a:lnSpc>
              <a:spcBef>
                <a:spcPts val="657"/>
              </a:spcBef>
            </a:pPr>
            <a:r>
              <a:rPr sz="1400" spc="0" dirty="0">
                <a:solidFill>
                  <a:srgbClr val="FFFFFF"/>
                </a:solidFill>
                <a:latin typeface="Calibri"/>
                <a:cs typeface="Calibri"/>
              </a:rPr>
              <a:t>ELENCA LE MISURE</a:t>
            </a:r>
            <a:endParaRPr sz="14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681"/>
              </a:spcBef>
            </a:pPr>
            <a:r>
              <a:rPr sz="1000" dirty="0">
                <a:latin typeface="Calibri"/>
                <a:cs typeface="Calibri"/>
              </a:rPr>
              <a:t>-1- </a:t>
            </a:r>
            <a:r>
              <a:rPr sz="1000" spc="0" dirty="0">
                <a:latin typeface="Calibri"/>
                <a:cs typeface="Calibri"/>
              </a:rPr>
              <a:t>INFORMAZIONE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-2- </a:t>
            </a:r>
            <a:r>
              <a:rPr sz="1000" spc="0" dirty="0">
                <a:latin typeface="Calibri"/>
                <a:cs typeface="Calibri"/>
              </a:rPr>
              <a:t>MODALITA'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DI INGRESSO IN AZIENDA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-3- </a:t>
            </a:r>
            <a:r>
              <a:rPr sz="1000" spc="0" dirty="0">
                <a:latin typeface="Calibri"/>
                <a:cs typeface="Calibri"/>
              </a:rPr>
              <a:t>MODALITA'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DI ACCESSO DEI FORNITORI ESTERNI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45"/>
              </a:spcBef>
            </a:pPr>
            <a:r>
              <a:rPr sz="1000" dirty="0">
                <a:latin typeface="Calibri"/>
                <a:cs typeface="Calibri"/>
              </a:rPr>
              <a:t>-4- </a:t>
            </a:r>
            <a:r>
              <a:rPr sz="1000" spc="0" dirty="0">
                <a:latin typeface="Calibri"/>
                <a:cs typeface="Calibri"/>
              </a:rPr>
              <a:t>PULIZIA E SANIFICAZIONE IN AZIENDA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-5- </a:t>
            </a:r>
            <a:r>
              <a:rPr sz="1000" spc="0" dirty="0">
                <a:latin typeface="Calibri"/>
                <a:cs typeface="Calibri"/>
              </a:rPr>
              <a:t>PRECAUZIONI IGIENICHE PERSONALI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-6- </a:t>
            </a:r>
            <a:r>
              <a:rPr sz="1000" spc="0" dirty="0">
                <a:latin typeface="Calibri"/>
                <a:cs typeface="Calibri"/>
              </a:rPr>
              <a:t>DISPOISITIVI DI PROTEZIONE INDIVIDUALE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45"/>
              </a:spcBef>
            </a:pPr>
            <a:r>
              <a:rPr sz="1000" dirty="0">
                <a:latin typeface="Calibri"/>
                <a:cs typeface="Calibri"/>
              </a:rPr>
              <a:t>-7- </a:t>
            </a:r>
            <a:r>
              <a:rPr sz="1000" spc="0" dirty="0">
                <a:latin typeface="Calibri"/>
                <a:cs typeface="Calibri"/>
              </a:rPr>
              <a:t>GESTIONE DEGLI SPAZI COMUNI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-8- </a:t>
            </a:r>
            <a:r>
              <a:rPr sz="1000" spc="0" dirty="0">
                <a:latin typeface="Calibri"/>
                <a:cs typeface="Calibri"/>
              </a:rPr>
              <a:t>ORGANIZZAZIONE AZIENDALE (TURNAZIONE, TRASFERTE E SMART WORK, RIMODULAZIONE DEI LIVELLI PRODUTTIVI)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-9- </a:t>
            </a:r>
            <a:r>
              <a:rPr sz="1000" spc="0" dirty="0">
                <a:latin typeface="Calibri"/>
                <a:cs typeface="Calibri"/>
              </a:rPr>
              <a:t>GESTIONE ENTRATA E USCITA DEI DIPENDENTI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-10- </a:t>
            </a:r>
            <a:r>
              <a:rPr sz="1000" spc="0" dirty="0">
                <a:latin typeface="Calibri"/>
                <a:cs typeface="Calibri"/>
              </a:rPr>
              <a:t>SPOSTAMENTI INTERNI, RIUNIONI, EVENTI INTERNI E FORMAZIONE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45"/>
              </a:spcBef>
            </a:pPr>
            <a:r>
              <a:rPr sz="1000" dirty="0">
                <a:latin typeface="Calibri"/>
                <a:cs typeface="Calibri"/>
              </a:rPr>
              <a:t>-11- </a:t>
            </a:r>
            <a:r>
              <a:rPr sz="1000" spc="0" dirty="0">
                <a:latin typeface="Calibri"/>
                <a:cs typeface="Calibri"/>
              </a:rPr>
              <a:t>GESTIONE DI UNA PERSONA SINTOMATICA IN AZIENDA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-12- </a:t>
            </a:r>
            <a:r>
              <a:rPr sz="1000" spc="0" dirty="0">
                <a:latin typeface="Calibri"/>
                <a:cs typeface="Calibri"/>
              </a:rPr>
              <a:t>SORVEGLIANZA SANITARIA/MEDICO COMPETENTE/RLS</a:t>
            </a:r>
            <a:endParaRPr sz="1000">
              <a:latin typeface="Calibri"/>
              <a:cs typeface="Calibri"/>
            </a:endParaRPr>
          </a:p>
          <a:p>
            <a:pPr marL="162849" marR="10554">
              <a:lnSpc>
                <a:spcPct val="101725"/>
              </a:lnSpc>
              <a:spcBef>
                <a:spcPts val="110"/>
              </a:spcBef>
            </a:pPr>
            <a:r>
              <a:rPr sz="1000" dirty="0">
                <a:latin typeface="Calibri"/>
                <a:cs typeface="Calibri"/>
              </a:rPr>
              <a:t>-13- </a:t>
            </a:r>
            <a:r>
              <a:rPr sz="1000" spc="0" dirty="0">
                <a:latin typeface="Calibri"/>
                <a:cs typeface="Calibri"/>
              </a:rPr>
              <a:t>AGGIORNAMENTO DEL PROTOCOLLO DI REGOLAMENTAZIONE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5536" y="1721256"/>
            <a:ext cx="7056784" cy="730799"/>
          </a:xfrm>
          <a:custGeom>
            <a:avLst/>
            <a:gdLst/>
            <a:ahLst/>
            <a:cxnLst/>
            <a:rect l="l" t="t" r="r" b="b"/>
            <a:pathLst>
              <a:path w="7056784" h="730799">
                <a:moveTo>
                  <a:pt x="0" y="730799"/>
                </a:moveTo>
                <a:lnTo>
                  <a:pt x="7056784" y="730799"/>
                </a:lnTo>
                <a:lnTo>
                  <a:pt x="7056784" y="0"/>
                </a:lnTo>
                <a:lnTo>
                  <a:pt x="0" y="0"/>
                </a:lnTo>
                <a:lnTo>
                  <a:pt x="0" y="730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5536" y="1721256"/>
            <a:ext cx="7056784" cy="730800"/>
          </a:xfrm>
          <a:custGeom>
            <a:avLst/>
            <a:gdLst/>
            <a:ahLst/>
            <a:cxnLst/>
            <a:rect l="l" t="t" r="r" b="b"/>
            <a:pathLst>
              <a:path w="7056784" h="730800">
                <a:moveTo>
                  <a:pt x="0" y="0"/>
                </a:moveTo>
                <a:lnTo>
                  <a:pt x="7056784" y="0"/>
                </a:lnTo>
                <a:lnTo>
                  <a:pt x="7056784" y="730800"/>
                </a:lnTo>
                <a:lnTo>
                  <a:pt x="0" y="730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5536" y="453696"/>
            <a:ext cx="7056784" cy="604800"/>
          </a:xfrm>
          <a:custGeom>
            <a:avLst/>
            <a:gdLst/>
            <a:ahLst/>
            <a:cxnLst/>
            <a:rect l="l" t="t" r="r" b="b"/>
            <a:pathLst>
              <a:path w="7056784" h="604800">
                <a:moveTo>
                  <a:pt x="0" y="0"/>
                </a:moveTo>
                <a:lnTo>
                  <a:pt x="7056784" y="0"/>
                </a:lnTo>
                <a:lnTo>
                  <a:pt x="7056784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94266" y="296332"/>
            <a:ext cx="5050367" cy="342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5536" y="1219776"/>
            <a:ext cx="7056784" cy="340200"/>
          </a:xfrm>
          <a:custGeom>
            <a:avLst/>
            <a:gdLst/>
            <a:ahLst/>
            <a:cxnLst/>
            <a:rect l="l" t="t" r="r" b="b"/>
            <a:pathLst>
              <a:path w="7056784" h="340200">
                <a:moveTo>
                  <a:pt x="0" y="0"/>
                </a:moveTo>
                <a:lnTo>
                  <a:pt x="7056784" y="0"/>
                </a:lnTo>
                <a:lnTo>
                  <a:pt x="7056784" y="340200"/>
                </a:lnTo>
                <a:lnTo>
                  <a:pt x="0" y="3402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4266" y="1062567"/>
            <a:ext cx="5050367" cy="342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4266" y="1562099"/>
            <a:ext cx="5050367" cy="3471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5536" y="2613337"/>
            <a:ext cx="7056784" cy="453599"/>
          </a:xfrm>
          <a:custGeom>
            <a:avLst/>
            <a:gdLst/>
            <a:ahLst/>
            <a:cxnLst/>
            <a:rect l="l" t="t" r="r" b="b"/>
            <a:pathLst>
              <a:path w="7056784" h="453599">
                <a:moveTo>
                  <a:pt x="0" y="453599"/>
                </a:moveTo>
                <a:lnTo>
                  <a:pt x="7056784" y="453599"/>
                </a:lnTo>
                <a:lnTo>
                  <a:pt x="7056784" y="0"/>
                </a:lnTo>
                <a:lnTo>
                  <a:pt x="0" y="0"/>
                </a:lnTo>
                <a:lnTo>
                  <a:pt x="0" y="453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5536" y="2613337"/>
            <a:ext cx="7056784" cy="453600"/>
          </a:xfrm>
          <a:custGeom>
            <a:avLst/>
            <a:gdLst/>
            <a:ahLst/>
            <a:cxnLst/>
            <a:rect l="l" t="t" r="r" b="b"/>
            <a:pathLst>
              <a:path w="7056784" h="453600">
                <a:moveTo>
                  <a:pt x="0" y="0"/>
                </a:moveTo>
                <a:lnTo>
                  <a:pt x="7056784" y="0"/>
                </a:lnTo>
                <a:lnTo>
                  <a:pt x="7056784" y="453600"/>
                </a:lnTo>
                <a:lnTo>
                  <a:pt x="0" y="4536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4266" y="2455333"/>
            <a:ext cx="5050367" cy="3471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5536" y="3228216"/>
            <a:ext cx="7056784" cy="340199"/>
          </a:xfrm>
          <a:custGeom>
            <a:avLst/>
            <a:gdLst/>
            <a:ahLst/>
            <a:cxnLst/>
            <a:rect l="l" t="t" r="r" b="b"/>
            <a:pathLst>
              <a:path w="7056784" h="340199">
                <a:moveTo>
                  <a:pt x="0" y="340199"/>
                </a:moveTo>
                <a:lnTo>
                  <a:pt x="7056784" y="340199"/>
                </a:lnTo>
                <a:lnTo>
                  <a:pt x="7056784" y="0"/>
                </a:lnTo>
                <a:lnTo>
                  <a:pt x="0" y="0"/>
                </a:lnTo>
                <a:lnTo>
                  <a:pt x="0" y="34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95536" y="3228216"/>
            <a:ext cx="7056784" cy="340200"/>
          </a:xfrm>
          <a:custGeom>
            <a:avLst/>
            <a:gdLst/>
            <a:ahLst/>
            <a:cxnLst/>
            <a:rect l="l" t="t" r="r" b="b"/>
            <a:pathLst>
              <a:path w="7056784" h="340200">
                <a:moveTo>
                  <a:pt x="0" y="0"/>
                </a:moveTo>
                <a:lnTo>
                  <a:pt x="7056784" y="0"/>
                </a:lnTo>
                <a:lnTo>
                  <a:pt x="7056784" y="340200"/>
                </a:lnTo>
                <a:lnTo>
                  <a:pt x="0" y="3402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94266" y="3069166"/>
            <a:ext cx="5050367" cy="3471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5536" y="3729697"/>
            <a:ext cx="7056784" cy="453599"/>
          </a:xfrm>
          <a:custGeom>
            <a:avLst/>
            <a:gdLst/>
            <a:ahLst/>
            <a:cxnLst/>
            <a:rect l="l" t="t" r="r" b="b"/>
            <a:pathLst>
              <a:path w="7056784" h="453599">
                <a:moveTo>
                  <a:pt x="0" y="453599"/>
                </a:moveTo>
                <a:lnTo>
                  <a:pt x="7056784" y="453599"/>
                </a:lnTo>
                <a:lnTo>
                  <a:pt x="7056784" y="0"/>
                </a:lnTo>
                <a:lnTo>
                  <a:pt x="0" y="0"/>
                </a:lnTo>
                <a:lnTo>
                  <a:pt x="0" y="453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5536" y="3729696"/>
            <a:ext cx="7056784" cy="453600"/>
          </a:xfrm>
          <a:custGeom>
            <a:avLst/>
            <a:gdLst/>
            <a:ahLst/>
            <a:cxnLst/>
            <a:rect l="l" t="t" r="r" b="b"/>
            <a:pathLst>
              <a:path w="7056784" h="453600">
                <a:moveTo>
                  <a:pt x="0" y="0"/>
                </a:moveTo>
                <a:lnTo>
                  <a:pt x="7056784" y="0"/>
                </a:lnTo>
                <a:lnTo>
                  <a:pt x="7056784" y="453600"/>
                </a:lnTo>
                <a:lnTo>
                  <a:pt x="0" y="4536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4266" y="3568700"/>
            <a:ext cx="5050367" cy="3471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95536" y="4344577"/>
            <a:ext cx="7056784" cy="730799"/>
          </a:xfrm>
          <a:custGeom>
            <a:avLst/>
            <a:gdLst/>
            <a:ahLst/>
            <a:cxnLst/>
            <a:rect l="l" t="t" r="r" b="b"/>
            <a:pathLst>
              <a:path w="7056784" h="730799">
                <a:moveTo>
                  <a:pt x="0" y="730799"/>
                </a:moveTo>
                <a:lnTo>
                  <a:pt x="7056784" y="730799"/>
                </a:lnTo>
                <a:lnTo>
                  <a:pt x="7056784" y="0"/>
                </a:lnTo>
                <a:lnTo>
                  <a:pt x="0" y="0"/>
                </a:lnTo>
                <a:lnTo>
                  <a:pt x="0" y="730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95536" y="4344577"/>
            <a:ext cx="7056784" cy="730800"/>
          </a:xfrm>
          <a:custGeom>
            <a:avLst/>
            <a:gdLst/>
            <a:ahLst/>
            <a:cxnLst/>
            <a:rect l="l" t="t" r="r" b="b"/>
            <a:pathLst>
              <a:path w="7056784" h="730800">
                <a:moveTo>
                  <a:pt x="0" y="0"/>
                </a:moveTo>
                <a:lnTo>
                  <a:pt x="7056784" y="0"/>
                </a:lnTo>
                <a:lnTo>
                  <a:pt x="7056784" y="730800"/>
                </a:lnTo>
                <a:lnTo>
                  <a:pt x="0" y="730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94266" y="4186766"/>
            <a:ext cx="5050367" cy="3428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754864" y="44236"/>
            <a:ext cx="4733270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gol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ame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14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03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ggiorn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3914" y="390577"/>
            <a:ext cx="718281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INFORMAZIONE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6901" y="1156657"/>
            <a:ext cx="990412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INGRESSO IN AZIENDA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3914" y="1658138"/>
            <a:ext cx="1080577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ACCESSO DEI FORNITORI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3914" y="2550218"/>
            <a:ext cx="1637113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PULIZIA E SANIFICAZIONE IN AZIENDA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3914" y="3165097"/>
            <a:ext cx="1573876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PRECAUZIONI IGIENICHE PERSONALI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33914" y="3666577"/>
            <a:ext cx="1800137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DISPOSITIVI DI PROTEZIONE INDIVIDUALE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33914" y="4281457"/>
            <a:ext cx="1122487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GESTIONE SPAZI COMUNI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5536" y="4344577"/>
            <a:ext cx="7056784" cy="7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547684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CONTINGENTAMENTO ACCESSO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VENTILAZIONE CONTINUA DEI LOCALI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RIDUZIONE TEMPI DI SOSTA ALL’INTERNO DI TALI SPAZI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MANTENIMENTO DEL DISTANZIAMENTO INTERPERSONALE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5536" y="3729696"/>
            <a:ext cx="7056784" cy="453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82"/>
              </a:spcBef>
            </a:pPr>
            <a:endParaRPr sz="1200"/>
          </a:p>
          <a:p>
            <a:pPr marL="604834" marR="560818" indent="-57150">
              <a:lnSpc>
                <a:spcPts val="869"/>
              </a:lnSpc>
              <a:spcBef>
                <a:spcPts val="43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DISTANZA INTERPERSONALE MINORE DI UN METRO E NON SIANO POSSIBILI ALTRE SOLUZIONI ORGANIZZATIVE È COMUNQUE NECESSARIO L’USO DELLE MASCHERINE, E ALTRI DISPOSITIVI DI PROTEZIONE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5536" y="3228216"/>
            <a:ext cx="7056784" cy="34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547684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PRECAUZIONI IGIENICHE, IN PARTICOLARE PER LE MANI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5536" y="2613337"/>
            <a:ext cx="7056784" cy="453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82"/>
              </a:spcBef>
            </a:pPr>
            <a:endParaRPr sz="1200"/>
          </a:p>
          <a:p>
            <a:pPr marL="604834" marR="583258" indent="-57150">
              <a:lnSpc>
                <a:spcPts val="869"/>
              </a:lnSpc>
              <a:spcBef>
                <a:spcPts val="43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PULIZIA GIORNALIERA E LA SANIFICAZIONE PERIODICA DEI LOCALI, DEGLI AMBIENTI, DELLE POSTAZIONI DI LAVORO E DELLE AREE COMUNI E DI SVAGO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5536" y="1721256"/>
            <a:ext cx="7056784" cy="7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547684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PROCEDURE DI INGRESSO, TRANSITO E USCITA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SERVIZI IGIENICI DEDICATI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RIDUZIONE ACCESSO VISITATORI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SICUREZZA DEI LAVORATORI LUNGO OGNI SPOSTAMENTO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536" y="1219776"/>
            <a:ext cx="7056784" cy="34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547684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POSSIBILITÀ DI MISURAZIONE DELLA TEMPERATURA CORPOREA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5536" y="453696"/>
            <a:ext cx="7056784" cy="6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547684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NON RECARSI O PERMANERE AL LAVORO IN CASO DI SINTOMI RICONDUCIBILI ALLA COVID O DI POTENZIALE CONTATTO STRETTO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RISPETTARE TUTTE LE DISPOSIZIONI DELLE AUTORITÀ E DEL DATORE DI LAVORO NEL FARE ACCESSO IN AZIENDA</a:t>
            </a:r>
            <a:endParaRPr sz="800">
              <a:latin typeface="Calibri"/>
              <a:cs typeface="Calibri"/>
            </a:endParaRPr>
          </a:p>
          <a:p>
            <a:pPr marL="547684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INFORMARE TEMPESTIVAMENTE E RESPONSABILMENTE IL DATORE DI LAVORO DELLA PRESENZA DI QUALSIASI SINTOMO INFLUENZALE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5536" y="654535"/>
            <a:ext cx="8352928" cy="340199"/>
          </a:xfrm>
          <a:custGeom>
            <a:avLst/>
            <a:gdLst/>
            <a:ahLst/>
            <a:cxnLst/>
            <a:rect l="l" t="t" r="r" b="b"/>
            <a:pathLst>
              <a:path w="8352928" h="340199">
                <a:moveTo>
                  <a:pt x="0" y="340199"/>
                </a:moveTo>
                <a:lnTo>
                  <a:pt x="8352928" y="340199"/>
                </a:lnTo>
                <a:lnTo>
                  <a:pt x="8352928" y="0"/>
                </a:lnTo>
                <a:lnTo>
                  <a:pt x="0" y="0"/>
                </a:lnTo>
                <a:lnTo>
                  <a:pt x="0" y="34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5536" y="654535"/>
            <a:ext cx="8352928" cy="340200"/>
          </a:xfrm>
          <a:custGeom>
            <a:avLst/>
            <a:gdLst/>
            <a:ahLst/>
            <a:cxnLst/>
            <a:rect l="l" t="t" r="r" b="b"/>
            <a:pathLst>
              <a:path w="8352928" h="340200">
                <a:moveTo>
                  <a:pt x="0" y="0"/>
                </a:moveTo>
                <a:lnTo>
                  <a:pt x="8352928" y="0"/>
                </a:lnTo>
                <a:lnTo>
                  <a:pt x="8352928" y="340200"/>
                </a:lnTo>
                <a:lnTo>
                  <a:pt x="0" y="3402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7766" y="495299"/>
            <a:ext cx="5956299" cy="3471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5536" y="1156014"/>
            <a:ext cx="8352928" cy="604800"/>
          </a:xfrm>
          <a:custGeom>
            <a:avLst/>
            <a:gdLst/>
            <a:ahLst/>
            <a:cxnLst/>
            <a:rect l="l" t="t" r="r" b="b"/>
            <a:pathLst>
              <a:path w="8352928" h="604800">
                <a:moveTo>
                  <a:pt x="0" y="604800"/>
                </a:moveTo>
                <a:lnTo>
                  <a:pt x="8352928" y="604800"/>
                </a:lnTo>
                <a:lnTo>
                  <a:pt x="8352928" y="0"/>
                </a:lnTo>
                <a:lnTo>
                  <a:pt x="0" y="0"/>
                </a:lnTo>
                <a:lnTo>
                  <a:pt x="0" y="604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5536" y="1156014"/>
            <a:ext cx="8352928" cy="604800"/>
          </a:xfrm>
          <a:custGeom>
            <a:avLst/>
            <a:gdLst/>
            <a:ahLst/>
            <a:cxnLst/>
            <a:rect l="l" t="t" r="r" b="b"/>
            <a:pathLst>
              <a:path w="8352928" h="604800">
                <a:moveTo>
                  <a:pt x="0" y="0"/>
                </a:moveTo>
                <a:lnTo>
                  <a:pt x="8352928" y="0"/>
                </a:lnTo>
                <a:lnTo>
                  <a:pt x="8352928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7766" y="994833"/>
            <a:ext cx="5956299" cy="3471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95536" y="1922095"/>
            <a:ext cx="8352928" cy="730799"/>
          </a:xfrm>
          <a:custGeom>
            <a:avLst/>
            <a:gdLst/>
            <a:ahLst/>
            <a:cxnLst/>
            <a:rect l="l" t="t" r="r" b="b"/>
            <a:pathLst>
              <a:path w="8352928" h="730799">
                <a:moveTo>
                  <a:pt x="0" y="730799"/>
                </a:moveTo>
                <a:lnTo>
                  <a:pt x="8352928" y="730799"/>
                </a:lnTo>
                <a:lnTo>
                  <a:pt x="8352928" y="0"/>
                </a:lnTo>
                <a:lnTo>
                  <a:pt x="0" y="0"/>
                </a:lnTo>
                <a:lnTo>
                  <a:pt x="0" y="730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95536" y="1922095"/>
            <a:ext cx="8352928" cy="730800"/>
          </a:xfrm>
          <a:custGeom>
            <a:avLst/>
            <a:gdLst/>
            <a:ahLst/>
            <a:cxnLst/>
            <a:rect l="l" t="t" r="r" b="b"/>
            <a:pathLst>
              <a:path w="8352928" h="730800">
                <a:moveTo>
                  <a:pt x="0" y="0"/>
                </a:moveTo>
                <a:lnTo>
                  <a:pt x="8352928" y="0"/>
                </a:lnTo>
                <a:lnTo>
                  <a:pt x="8352928" y="730800"/>
                </a:lnTo>
                <a:lnTo>
                  <a:pt x="0" y="730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7766" y="1761066"/>
            <a:ext cx="5956299" cy="3471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5536" y="2814174"/>
            <a:ext cx="8352928" cy="604800"/>
          </a:xfrm>
          <a:custGeom>
            <a:avLst/>
            <a:gdLst/>
            <a:ahLst/>
            <a:cxnLst/>
            <a:rect l="l" t="t" r="r" b="b"/>
            <a:pathLst>
              <a:path w="8352928" h="604800">
                <a:moveTo>
                  <a:pt x="0" y="604800"/>
                </a:moveTo>
                <a:lnTo>
                  <a:pt x="8352928" y="604800"/>
                </a:lnTo>
                <a:lnTo>
                  <a:pt x="8352928" y="0"/>
                </a:lnTo>
                <a:lnTo>
                  <a:pt x="0" y="0"/>
                </a:lnTo>
                <a:lnTo>
                  <a:pt x="0" y="604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95536" y="2814175"/>
            <a:ext cx="8352928" cy="604800"/>
          </a:xfrm>
          <a:custGeom>
            <a:avLst/>
            <a:gdLst/>
            <a:ahLst/>
            <a:cxnLst/>
            <a:rect l="l" t="t" r="r" b="b"/>
            <a:pathLst>
              <a:path w="8352928" h="604800">
                <a:moveTo>
                  <a:pt x="0" y="0"/>
                </a:moveTo>
                <a:lnTo>
                  <a:pt x="8352928" y="0"/>
                </a:lnTo>
                <a:lnTo>
                  <a:pt x="8352928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7766" y="2654299"/>
            <a:ext cx="5956299" cy="3471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95536" y="3580255"/>
            <a:ext cx="8352928" cy="201600"/>
          </a:xfrm>
          <a:custGeom>
            <a:avLst/>
            <a:gdLst/>
            <a:ahLst/>
            <a:cxnLst/>
            <a:rect l="l" t="t" r="r" b="b"/>
            <a:pathLst>
              <a:path w="8352928" h="201600">
                <a:moveTo>
                  <a:pt x="0" y="201600"/>
                </a:moveTo>
                <a:lnTo>
                  <a:pt x="8352928" y="201600"/>
                </a:lnTo>
                <a:lnTo>
                  <a:pt x="8352928" y="0"/>
                </a:lnTo>
                <a:lnTo>
                  <a:pt x="0" y="0"/>
                </a:lnTo>
                <a:lnTo>
                  <a:pt x="0" y="201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95536" y="3580255"/>
            <a:ext cx="8352928" cy="201600"/>
          </a:xfrm>
          <a:custGeom>
            <a:avLst/>
            <a:gdLst/>
            <a:ahLst/>
            <a:cxnLst/>
            <a:rect l="l" t="t" r="r" b="b"/>
            <a:pathLst>
              <a:path w="8352928" h="201600">
                <a:moveTo>
                  <a:pt x="0" y="0"/>
                </a:moveTo>
                <a:lnTo>
                  <a:pt x="8352928" y="0"/>
                </a:lnTo>
                <a:lnTo>
                  <a:pt x="8352928" y="201600"/>
                </a:lnTo>
                <a:lnTo>
                  <a:pt x="0" y="2016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5536" y="3943135"/>
            <a:ext cx="8352928" cy="831599"/>
          </a:xfrm>
          <a:custGeom>
            <a:avLst/>
            <a:gdLst/>
            <a:ahLst/>
            <a:cxnLst/>
            <a:rect l="l" t="t" r="r" b="b"/>
            <a:pathLst>
              <a:path w="8352928" h="831599">
                <a:moveTo>
                  <a:pt x="0" y="831599"/>
                </a:moveTo>
                <a:lnTo>
                  <a:pt x="8352928" y="831599"/>
                </a:lnTo>
                <a:lnTo>
                  <a:pt x="8352928" y="0"/>
                </a:lnTo>
                <a:lnTo>
                  <a:pt x="0" y="0"/>
                </a:lnTo>
                <a:lnTo>
                  <a:pt x="0" y="831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5536" y="3943134"/>
            <a:ext cx="8352928" cy="831600"/>
          </a:xfrm>
          <a:custGeom>
            <a:avLst/>
            <a:gdLst/>
            <a:ahLst/>
            <a:cxnLst/>
            <a:rect l="l" t="t" r="r" b="b"/>
            <a:pathLst>
              <a:path w="8352928" h="831600">
                <a:moveTo>
                  <a:pt x="0" y="0"/>
                </a:moveTo>
                <a:lnTo>
                  <a:pt x="8352928" y="0"/>
                </a:lnTo>
                <a:lnTo>
                  <a:pt x="8352928" y="831600"/>
                </a:lnTo>
                <a:lnTo>
                  <a:pt x="0" y="8316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7766" y="3420533"/>
            <a:ext cx="5956299" cy="7111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754864" y="44236"/>
            <a:ext cx="4733270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gol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ame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14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03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ggiorn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3015" y="591416"/>
            <a:ext cx="1301371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ORGANIZZAZIONE AZIENDALE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33015" y="1092895"/>
            <a:ext cx="1994897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GESTIONE ENTRATA E USCITA DEI DIPENDENTI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3015" y="1858976"/>
            <a:ext cx="2878743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SPOSTAMENTI INTERNI, RIUNIONI, EVENTI INTERNI E FORMAZIONE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3015" y="2751056"/>
            <a:ext cx="1521699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GESTIONE PERSONA SINTOMATICA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3015" y="3517136"/>
            <a:ext cx="2374133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SORVEGLIANZA SANITARIA/MEDICO COMPETENTE/RLS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3015" y="3880016"/>
            <a:ext cx="2676173" cy="126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40"/>
              </a:lnSpc>
              <a:spcBef>
                <a:spcPts val="47"/>
              </a:spcBef>
            </a:pPr>
            <a:r>
              <a:rPr sz="1200" b="1" spc="0" baseline="3413" dirty="0">
                <a:solidFill>
                  <a:srgbClr val="FFFFFF"/>
                </a:solidFill>
                <a:latin typeface="Calibri"/>
                <a:cs typeface="Calibri"/>
              </a:rPr>
              <a:t>AGGIORNAMENTO DEL PROTOCOLLO DI REGOLAMENTAZIONE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5536" y="3943134"/>
            <a:ext cx="8352928" cy="831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82"/>
              </a:spcBef>
            </a:pPr>
            <a:endParaRPr sz="1200"/>
          </a:p>
          <a:p>
            <a:pPr marL="705430" marR="819842" indent="-57150">
              <a:lnSpc>
                <a:spcPts val="869"/>
              </a:lnSpc>
              <a:spcBef>
                <a:spcPts val="43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È COSTITUITO IN AZIENDA UN COMITATO PER L’APPLICAZIONE E LA VERIFICA DELLE REGOLE DEL PROTOCOLLO DI REGOLAMENTAZIONE CON LA </a:t>
            </a:r>
            <a:r>
              <a:rPr sz="800" b="1" spc="4" dirty="0">
                <a:latin typeface="Calibri"/>
                <a:cs typeface="Calibri"/>
              </a:rPr>
              <a:t>P</a:t>
            </a:r>
            <a:r>
              <a:rPr sz="800" b="1" spc="0" dirty="0">
                <a:latin typeface="Calibri"/>
                <a:cs typeface="Calibri"/>
              </a:rPr>
              <a:t>ARTECIPAZIONE DELLE RAPPRESENTANZE SINDACALI AZIENDALI E DEL RLS</a:t>
            </a:r>
            <a:endParaRPr sz="800">
              <a:latin typeface="Calibri"/>
              <a:cs typeface="Calibri"/>
            </a:endParaRPr>
          </a:p>
          <a:p>
            <a:pPr marL="705430" marR="701994" indent="-57150">
              <a:lnSpc>
                <a:spcPts val="869"/>
              </a:lnSpc>
              <a:spcBef>
                <a:spcPts val="16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COMITATO TERRITORIALE COMPOSTO DAGLI ORGANISMI PARITETICI PER LA SALUTE E LA SICUREZZA, LADDOVE COSTITUITI, CON IL COINVOLGIMENTO DEGLI RLST E DEI RAPPRESENTANTI DELLE PARTI SOCIALI.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51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-4" dirty="0">
                <a:latin typeface="Calibri"/>
                <a:cs typeface="Calibri"/>
              </a:rPr>
              <a:t>C</a:t>
            </a:r>
            <a:r>
              <a:rPr sz="800" b="1" spc="0" dirty="0">
                <a:latin typeface="Calibri"/>
                <a:cs typeface="Calibri"/>
              </a:rPr>
              <a:t>OMI</a:t>
            </a:r>
            <a:r>
              <a:rPr sz="800" b="1" spc="-64" dirty="0">
                <a:latin typeface="Calibri"/>
                <a:cs typeface="Calibri"/>
              </a:rPr>
              <a:t>T</a:t>
            </a:r>
            <a:r>
              <a:rPr sz="800" b="1" spc="-59" dirty="0">
                <a:latin typeface="Calibri"/>
                <a:cs typeface="Calibri"/>
              </a:rPr>
              <a:t>A</a:t>
            </a:r>
            <a:r>
              <a:rPr sz="800" b="1" spc="0" dirty="0">
                <a:latin typeface="Calibri"/>
                <a:cs typeface="Calibri"/>
              </a:rPr>
              <a:t>TI PER LE FINALITÀ DEL P</a:t>
            </a:r>
            <a:r>
              <a:rPr sz="800" b="1" spc="-9" dirty="0">
                <a:latin typeface="Calibri"/>
                <a:cs typeface="Calibri"/>
              </a:rPr>
              <a:t>R</a:t>
            </a:r>
            <a:r>
              <a:rPr sz="800" b="1" spc="-14" dirty="0">
                <a:latin typeface="Calibri"/>
                <a:cs typeface="Calibri"/>
              </a:rPr>
              <a:t>O</a:t>
            </a:r>
            <a:r>
              <a:rPr sz="800" b="1" spc="-19" dirty="0">
                <a:latin typeface="Calibri"/>
                <a:cs typeface="Calibri"/>
              </a:rPr>
              <a:t>T</a:t>
            </a:r>
            <a:r>
              <a:rPr sz="800" b="1" spc="0" dirty="0">
                <a:latin typeface="Calibri"/>
                <a:cs typeface="Calibri"/>
              </a:rPr>
              <a:t>O</a:t>
            </a:r>
            <a:r>
              <a:rPr sz="800" b="1" spc="-4" dirty="0">
                <a:latin typeface="Calibri"/>
                <a:cs typeface="Calibri"/>
              </a:rPr>
              <a:t>C</a:t>
            </a:r>
            <a:r>
              <a:rPr sz="800" b="1" spc="0" dirty="0">
                <a:latin typeface="Calibri"/>
                <a:cs typeface="Calibri"/>
              </a:rPr>
              <a:t>OL</a:t>
            </a:r>
            <a:r>
              <a:rPr sz="800" b="1" spc="-14" dirty="0">
                <a:latin typeface="Calibri"/>
                <a:cs typeface="Calibri"/>
              </a:rPr>
              <a:t>L</a:t>
            </a:r>
            <a:r>
              <a:rPr sz="800" b="1" spc="0" dirty="0">
                <a:latin typeface="Calibri"/>
                <a:cs typeface="Calibri"/>
              </a:rPr>
              <a:t>O, ANCHE </a:t>
            </a:r>
            <a:r>
              <a:rPr sz="800" b="1" spc="-4" dirty="0">
                <a:latin typeface="Calibri"/>
                <a:cs typeface="Calibri"/>
              </a:rPr>
              <a:t>C</a:t>
            </a:r>
            <a:r>
              <a:rPr sz="800" b="1" spc="0" dirty="0">
                <a:latin typeface="Calibri"/>
                <a:cs typeface="Calibri"/>
              </a:rPr>
              <a:t>ON IL </a:t>
            </a:r>
            <a:r>
              <a:rPr sz="800" b="1" spc="-4" dirty="0">
                <a:latin typeface="Calibri"/>
                <a:cs typeface="Calibri"/>
              </a:rPr>
              <a:t>C</a:t>
            </a:r>
            <a:r>
              <a:rPr sz="800" b="1" spc="0" dirty="0">
                <a:latin typeface="Calibri"/>
                <a:cs typeface="Calibri"/>
              </a:rPr>
              <a:t>OIN</a:t>
            </a:r>
            <a:r>
              <a:rPr sz="800" b="1" spc="-14" dirty="0">
                <a:latin typeface="Calibri"/>
                <a:cs typeface="Calibri"/>
              </a:rPr>
              <a:t>V</a:t>
            </a:r>
            <a:r>
              <a:rPr sz="800" b="1" spc="0" dirty="0">
                <a:latin typeface="Calibri"/>
                <a:cs typeface="Calibri"/>
              </a:rPr>
              <a:t>O</a:t>
            </a:r>
            <a:r>
              <a:rPr sz="800" b="1" spc="-14" dirty="0">
                <a:latin typeface="Calibri"/>
                <a:cs typeface="Calibri"/>
              </a:rPr>
              <a:t>L</a:t>
            </a:r>
            <a:r>
              <a:rPr sz="800" b="1" spc="0" dirty="0">
                <a:latin typeface="Calibri"/>
                <a:cs typeface="Calibri"/>
              </a:rPr>
              <a:t>GIMEN</a:t>
            </a:r>
            <a:r>
              <a:rPr sz="800" b="1" spc="-19" dirty="0">
                <a:latin typeface="Calibri"/>
                <a:cs typeface="Calibri"/>
              </a:rPr>
              <a:t>T</a:t>
            </a:r>
            <a:r>
              <a:rPr sz="800" b="1" spc="0" dirty="0">
                <a:latin typeface="Calibri"/>
                <a:cs typeface="Calibri"/>
              </a:rPr>
              <a:t>O DELLE </a:t>
            </a:r>
            <a:r>
              <a:rPr sz="800" b="1" spc="-14" dirty="0">
                <a:latin typeface="Calibri"/>
                <a:cs typeface="Calibri"/>
              </a:rPr>
              <a:t>A</a:t>
            </a:r>
            <a:r>
              <a:rPr sz="800" b="1" spc="0" dirty="0">
                <a:latin typeface="Calibri"/>
                <a:cs typeface="Calibri"/>
              </a:rPr>
              <a:t>U</a:t>
            </a:r>
            <a:r>
              <a:rPr sz="800" b="1" spc="-19" dirty="0">
                <a:latin typeface="Calibri"/>
                <a:cs typeface="Calibri"/>
              </a:rPr>
              <a:t>T</a:t>
            </a:r>
            <a:r>
              <a:rPr sz="800" b="1" spc="0" dirty="0">
                <a:latin typeface="Calibri"/>
                <a:cs typeface="Calibri"/>
              </a:rPr>
              <a:t>ORI</a:t>
            </a:r>
            <a:r>
              <a:rPr sz="800" b="1" spc="4" dirty="0">
                <a:latin typeface="Calibri"/>
                <a:cs typeface="Calibri"/>
              </a:rPr>
              <a:t>T</a:t>
            </a:r>
            <a:r>
              <a:rPr sz="800" b="1" spc="0" dirty="0">
                <a:latin typeface="Calibri"/>
                <a:cs typeface="Calibri"/>
              </a:rPr>
              <a:t>À SANITARIA LOCALI E DEGLI ALTRI SOGGETTI ISTITUZIONALI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5536" y="3580255"/>
            <a:ext cx="8352928" cy="201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395536" y="2814175"/>
            <a:ext cx="8352928" cy="6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648280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ISOLAMENTO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SEGNALAZIONE AD AUTORITÀ SANITARIE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COLLABORAZIONE DEFINIZIONE EVENTUALI CONTATTI STRETTI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5536" y="1922095"/>
            <a:ext cx="8352928" cy="7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648280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LIMITAZIONE SPOSTAMENTI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REGOLAMENTAZIONE RIUNIONI IN PRESENZA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SOSPENSIONE FORMAZIONE IN AULA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DEROGA COMPLETAMENTO AGGIORNAMENTO FORMAZIONE PROFESSIONALE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536" y="1156014"/>
            <a:ext cx="8352928" cy="6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648280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SCAGLIONAMENTO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55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SEPARAZIONE PERCORSI</a:t>
            </a:r>
            <a:endParaRPr sz="800">
              <a:latin typeface="Calibri"/>
              <a:cs typeface="Calibri"/>
            </a:endParaRPr>
          </a:p>
          <a:p>
            <a:pPr marL="648280">
              <a:lnSpc>
                <a:spcPct val="101725"/>
              </a:lnSpc>
              <a:spcBef>
                <a:spcPts val="20"/>
              </a:spcBef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DETERGENTI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5536" y="654535"/>
            <a:ext cx="8352928" cy="34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648280">
              <a:lnSpc>
                <a:spcPct val="101725"/>
              </a:lnSpc>
            </a:pPr>
            <a:r>
              <a:rPr sz="800" dirty="0">
                <a:latin typeface="Calibri"/>
                <a:cs typeface="Calibri"/>
              </a:rPr>
              <a:t>-</a:t>
            </a:r>
            <a:r>
              <a:rPr sz="800" spc="-129" dirty="0">
                <a:latin typeface="Calibri"/>
                <a:cs typeface="Calibri"/>
              </a:rPr>
              <a:t> </a:t>
            </a:r>
            <a:r>
              <a:rPr sz="800" b="1" spc="0" dirty="0">
                <a:latin typeface="Calibri"/>
                <a:cs typeface="Calibri"/>
              </a:rPr>
              <a:t>TURNAZIONE, TRASFERTE E SMART WORK, RIMODULAZIONE DEI LIVELLI PRODUTTIVI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64581" y="0"/>
            <a:ext cx="1562792" cy="5118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5143499"/>
          </a:xfrm>
          <a:custGeom>
            <a:avLst/>
            <a:gdLst/>
            <a:ahLst/>
            <a:cxnLst/>
            <a:rect l="l" t="t" r="r" b="b"/>
            <a:pathLst>
              <a:path w="9143999" h="5143499">
                <a:moveTo>
                  <a:pt x="9143999" y="0"/>
                </a:moveTo>
                <a:lnTo>
                  <a:pt x="0" y="0"/>
                </a:lnTo>
                <a:lnTo>
                  <a:pt x="0" y="5143499"/>
                </a:lnTo>
                <a:lnTo>
                  <a:pt x="9143999" y="5143499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46919" y="2441246"/>
            <a:ext cx="6715150" cy="12573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15"/>
              </a:lnSpc>
              <a:spcBef>
                <a:spcPts val="230"/>
              </a:spcBef>
            </a:pP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P</a:t>
            </a:r>
            <a:r>
              <a:rPr sz="44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ll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9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d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-20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ego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9" dirty="0">
                <a:solidFill>
                  <a:srgbClr val="C00000"/>
                </a:solidFill>
                <a:latin typeface="Arial Narrow"/>
                <a:cs typeface="Arial Narrow"/>
              </a:rPr>
              <a:t>m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en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zi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on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4400" spc="-20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del</a:t>
            </a:r>
            <a:endParaRPr sz="4400">
              <a:latin typeface="Arial Narrow"/>
              <a:cs typeface="Arial Narrow"/>
            </a:endParaRPr>
          </a:p>
          <a:p>
            <a:pPr marL="12700" marR="83819">
              <a:lnSpc>
                <a:spcPts val="5035"/>
              </a:lnSpc>
              <a:spcBef>
                <a:spcPts val="271"/>
              </a:spcBef>
            </a:pP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24</a:t>
            </a:r>
            <a:r>
              <a:rPr sz="6600" spc="-104" baseline="-1320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04</a:t>
            </a:r>
            <a:r>
              <a:rPr sz="6600" spc="-104" baseline="-1320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202</a:t>
            </a:r>
            <a:r>
              <a:rPr sz="6600" spc="0" baseline="-1320" dirty="0">
                <a:solidFill>
                  <a:srgbClr val="C00000"/>
                </a:solidFill>
                <a:latin typeface="Arial Narrow"/>
                <a:cs typeface="Arial Narrow"/>
              </a:rPr>
              <a:t>0</a:t>
            </a:r>
            <a:r>
              <a:rPr sz="6600" spc="-194" baseline="-132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de</a:t>
            </a:r>
            <a:r>
              <a:rPr sz="6600" spc="0" baseline="-1320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r>
              <a:rPr sz="6600" spc="-204" baseline="-1320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6600" spc="-104" baseline="-1320" dirty="0">
                <a:solidFill>
                  <a:srgbClr val="C00000"/>
                </a:solidFill>
                <a:latin typeface="Arial Narrow"/>
                <a:cs typeface="Arial Narrow"/>
              </a:rPr>
              <a:t>MI</a:t>
            </a:r>
            <a:r>
              <a:rPr sz="6600" spc="0" baseline="-1320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endParaRPr sz="44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6923" y="822868"/>
            <a:ext cx="7185397" cy="3704400"/>
          </a:xfrm>
          <a:custGeom>
            <a:avLst/>
            <a:gdLst/>
            <a:ahLst/>
            <a:cxnLst/>
            <a:rect l="l" t="t" r="r" b="b"/>
            <a:pathLst>
              <a:path w="7185397" h="3704400">
                <a:moveTo>
                  <a:pt x="0" y="3704400"/>
                </a:moveTo>
                <a:lnTo>
                  <a:pt x="7185397" y="3704400"/>
                </a:lnTo>
                <a:lnTo>
                  <a:pt x="7185397" y="0"/>
                </a:lnTo>
                <a:lnTo>
                  <a:pt x="0" y="0"/>
                </a:lnTo>
                <a:lnTo>
                  <a:pt x="0" y="3704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923" y="822868"/>
            <a:ext cx="7185397" cy="3704400"/>
          </a:xfrm>
          <a:custGeom>
            <a:avLst/>
            <a:gdLst/>
            <a:ahLst/>
            <a:cxnLst/>
            <a:rect l="l" t="t" r="r" b="b"/>
            <a:pathLst>
              <a:path w="7185397" h="3704400">
                <a:moveTo>
                  <a:pt x="0" y="0"/>
                </a:moveTo>
                <a:lnTo>
                  <a:pt x="7185397" y="0"/>
                </a:lnTo>
                <a:lnTo>
                  <a:pt x="7185397" y="3704400"/>
                </a:lnTo>
                <a:lnTo>
                  <a:pt x="0" y="37044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74B2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1500" y="575732"/>
            <a:ext cx="5139267" cy="520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442627" y="44236"/>
            <a:ext cx="1045296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3781" y="721967"/>
            <a:ext cx="1984200" cy="203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0"/>
              </a:lnSpc>
              <a:spcBef>
                <a:spcPts val="78"/>
              </a:spcBef>
            </a:pP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Conside</a:t>
            </a:r>
            <a:r>
              <a:rPr sz="2100" b="1" spc="-29" baseline="195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azioni p</a:t>
            </a:r>
            <a:r>
              <a:rPr sz="2100" b="1" spc="-14" baseline="195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eliminari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66923" y="822868"/>
            <a:ext cx="7185397" cy="370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557667">
              <a:lnSpc>
                <a:spcPct val="101725"/>
              </a:lnSpc>
              <a:spcBef>
                <a:spcPts val="1129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Con l</a:t>
            </a:r>
            <a:r>
              <a:rPr sz="1400" spc="-100" dirty="0">
                <a:latin typeface="Calibri"/>
                <a:cs typeface="Calibri"/>
              </a:rPr>
              <a:t>'</a:t>
            </a:r>
            <a:r>
              <a:rPr sz="1400" spc="0" dirty="0">
                <a:latin typeface="Calibri"/>
                <a:cs typeface="Calibri"/>
              </a:rPr>
              <a:t>emanazione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del DPCM 26.04.2020 il P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ollo del MIT è di</a:t>
            </a:r>
            <a:r>
              <a:rPr sz="1400" spc="-14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enu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9" dirty="0">
                <a:latin typeface="Calibri"/>
                <a:cs typeface="Calibri"/>
              </a:rPr>
              <a:t>g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e.</a:t>
            </a:r>
            <a:endParaRPr sz="1400">
              <a:latin typeface="Calibri"/>
              <a:cs typeface="Calibri"/>
            </a:endParaRPr>
          </a:p>
          <a:p>
            <a:pPr marL="557667">
              <a:lnSpc>
                <a:spcPct val="101725"/>
              </a:lnSpc>
              <a:spcBef>
                <a:spcPts val="9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b="1" spc="-19" dirty="0">
                <a:latin typeface="Calibri"/>
                <a:cs typeface="Calibri"/>
              </a:rPr>
              <a:t>P</a:t>
            </a:r>
            <a:r>
              <a:rPr sz="1400" b="1" spc="0" dirty="0">
                <a:latin typeface="Calibri"/>
                <a:cs typeface="Calibri"/>
              </a:rPr>
              <a:t>er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l</a:t>
            </a:r>
            <a:r>
              <a:rPr sz="1400" b="1" spc="-84" dirty="0">
                <a:latin typeface="Calibri"/>
                <a:cs typeface="Calibri"/>
              </a:rPr>
              <a:t>’</a:t>
            </a:r>
            <a:r>
              <a:rPr sz="1400" b="1" spc="-14" dirty="0">
                <a:latin typeface="Calibri"/>
                <a:cs typeface="Calibri"/>
              </a:rPr>
              <a:t>at</a:t>
            </a:r>
            <a:r>
              <a:rPr sz="1400" b="1" spc="0" dirty="0">
                <a:latin typeface="Calibri"/>
                <a:cs typeface="Calibri"/>
              </a:rPr>
              <a:t>tuazione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di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alcuni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asp</a:t>
            </a:r>
            <a:r>
              <a:rPr sz="1400" b="1" spc="-4" dirty="0">
                <a:latin typeface="Calibri"/>
                <a:cs typeface="Calibri"/>
              </a:rPr>
              <a:t>e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ti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del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P</a:t>
            </a:r>
            <a:r>
              <a:rPr sz="1400" b="1" spc="-1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ollo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è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indi</a:t>
            </a:r>
            <a:r>
              <a:rPr sz="1400" b="1" spc="4" dirty="0">
                <a:latin typeface="Calibri"/>
                <a:cs typeface="Calibri"/>
              </a:rPr>
              <a:t>v</a:t>
            </a:r>
            <a:r>
              <a:rPr sz="1400" b="1" spc="0" dirty="0">
                <a:latin typeface="Calibri"/>
                <a:cs typeface="Calibri"/>
              </a:rPr>
              <a:t>idu</a:t>
            </a:r>
            <a:r>
              <a:rPr sz="1400" b="1" spc="-9" dirty="0">
                <a:latin typeface="Calibri"/>
                <a:cs typeface="Calibri"/>
              </a:rPr>
              <a:t>a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a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la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figu</a:t>
            </a:r>
            <a:r>
              <a:rPr sz="1400" b="1" spc="-2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a </a:t>
            </a:r>
            <a:r>
              <a:rPr sz="1400" b="1" spc="129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del</a:t>
            </a:r>
            <a:endParaRPr sz="1400">
              <a:latin typeface="Calibri"/>
              <a:cs typeface="Calibri"/>
            </a:endParaRPr>
          </a:p>
          <a:p>
            <a:pPr marL="671967">
              <a:lnSpc>
                <a:spcPts val="1535"/>
              </a:lnSpc>
              <a:spcBef>
                <a:spcPts val="76"/>
              </a:spcBef>
            </a:pPr>
            <a:r>
              <a:rPr sz="2100" b="1" spc="0" baseline="1950" dirty="0">
                <a:latin typeface="Calibri"/>
                <a:cs typeface="Calibri"/>
              </a:rPr>
              <a:t>Coo</a:t>
            </a:r>
            <a:r>
              <a:rPr sz="2100" b="1" spc="-14" baseline="1950" dirty="0">
                <a:latin typeface="Calibri"/>
                <a:cs typeface="Calibri"/>
              </a:rPr>
              <a:t>r</a:t>
            </a:r>
            <a:r>
              <a:rPr sz="2100" b="1" spc="0" baseline="1950" dirty="0">
                <a:latin typeface="Calibri"/>
                <a:cs typeface="Calibri"/>
              </a:rPr>
              <a:t>din</a:t>
            </a:r>
            <a:r>
              <a:rPr sz="2100" b="1" spc="-14" baseline="1950" dirty="0">
                <a:latin typeface="Calibri"/>
                <a:cs typeface="Calibri"/>
              </a:rPr>
              <a:t>a</a:t>
            </a:r>
            <a:r>
              <a:rPr sz="2100" b="1" spc="-9" baseline="1950" dirty="0">
                <a:latin typeface="Calibri"/>
                <a:cs typeface="Calibri"/>
              </a:rPr>
              <a:t>t</a:t>
            </a:r>
            <a:r>
              <a:rPr sz="2100" b="1" spc="0" baseline="1950" dirty="0">
                <a:latin typeface="Calibri"/>
                <a:cs typeface="Calibri"/>
              </a:rPr>
              <a:t>o</a:t>
            </a:r>
            <a:r>
              <a:rPr sz="2100" b="1" spc="-14" baseline="1950" dirty="0">
                <a:latin typeface="Calibri"/>
                <a:cs typeface="Calibri"/>
              </a:rPr>
              <a:t>r</a:t>
            </a:r>
            <a:r>
              <a:rPr sz="2100" b="1" spc="0" baseline="1950" dirty="0">
                <a:latin typeface="Calibri"/>
                <a:cs typeface="Calibri"/>
              </a:rPr>
              <a:t>e per l</a:t>
            </a:r>
            <a:r>
              <a:rPr sz="2100" b="1" spc="-89" baseline="1950" dirty="0">
                <a:latin typeface="Calibri"/>
                <a:cs typeface="Calibri"/>
              </a:rPr>
              <a:t>’</a:t>
            </a:r>
            <a:r>
              <a:rPr sz="2100" b="1" spc="0" baseline="1950" dirty="0">
                <a:latin typeface="Calibri"/>
                <a:cs typeface="Calibri"/>
              </a:rPr>
              <a:t>esecuzione dei l</a:t>
            </a:r>
            <a:r>
              <a:rPr sz="2100" b="1" spc="-19" baseline="1950" dirty="0">
                <a:latin typeface="Calibri"/>
                <a:cs typeface="Calibri"/>
              </a:rPr>
              <a:t>a</a:t>
            </a:r>
            <a:r>
              <a:rPr sz="2100" b="1" spc="-9" baseline="1950" dirty="0">
                <a:latin typeface="Calibri"/>
                <a:cs typeface="Calibri"/>
              </a:rPr>
              <a:t>v</a:t>
            </a:r>
            <a:r>
              <a:rPr sz="2100" b="1" spc="0" baseline="1950" dirty="0">
                <a:latin typeface="Calibri"/>
                <a:cs typeface="Calibri"/>
              </a:rPr>
              <a:t>ori</a:t>
            </a:r>
            <a:r>
              <a:rPr sz="2100" spc="0" baseline="1950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  <a:p>
            <a:pPr marL="786267" marR="524960" indent="-114300">
              <a:lnSpc>
                <a:spcPts val="1530"/>
              </a:lnSpc>
              <a:spcBef>
                <a:spcPts val="199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Il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CSE,   </a:t>
            </a:r>
            <a:r>
              <a:rPr sz="1400" spc="-4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e   nomin</a:t>
            </a:r>
            <a:r>
              <a:rPr sz="1400" spc="-14" dirty="0">
                <a:latin typeface="Calibri"/>
                <a:cs typeface="Calibri"/>
              </a:rPr>
              <a:t>a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-25" dirty="0">
                <a:latin typeface="Calibri"/>
                <a:cs typeface="Calibri"/>
              </a:rPr>
              <a:t>o</a:t>
            </a:r>
            <a:r>
              <a:rPr sz="1400" spc="0" dirty="0">
                <a:latin typeface="Calibri"/>
                <a:cs typeface="Calibri"/>
              </a:rPr>
              <a:t>,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p</a:t>
            </a:r>
            <a:r>
              <a:rPr sz="1400" spc="-25" dirty="0">
                <a:latin typeface="Calibri"/>
                <a:cs typeface="Calibri"/>
              </a:rPr>
              <a:t>r</a:t>
            </a:r>
            <a:r>
              <a:rPr sz="1400" spc="-4" dirty="0">
                <a:latin typeface="Calibri"/>
                <a:cs typeface="Calibri"/>
              </a:rPr>
              <a:t>o</a:t>
            </a:r>
            <a:r>
              <a:rPr sz="1400" spc="4" dirty="0">
                <a:latin typeface="Calibri"/>
                <a:cs typeface="Calibri"/>
              </a:rPr>
              <a:t>v</a:t>
            </a:r>
            <a:r>
              <a:rPr sz="1400" spc="-14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ede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ad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eg</a:t>
            </a:r>
            <a:r>
              <a:rPr sz="1400" spc="-2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a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il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Piano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di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sicu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-14" dirty="0">
                <a:latin typeface="Calibri"/>
                <a:cs typeface="Calibri"/>
              </a:rPr>
              <a:t>e</a:t>
            </a:r>
            <a:r>
              <a:rPr sz="1400" spc="0" dirty="0">
                <a:latin typeface="Calibri"/>
                <a:cs typeface="Calibri"/>
              </a:rPr>
              <a:t>z</a:t>
            </a:r>
            <a:r>
              <a:rPr sz="1400" spc="-25" dirty="0">
                <a:latin typeface="Calibri"/>
                <a:cs typeface="Calibri"/>
              </a:rPr>
              <a:t>z</a:t>
            </a:r>
            <a:r>
              <a:rPr sz="1400" spc="0" dirty="0">
                <a:latin typeface="Calibri"/>
                <a:cs typeface="Calibri"/>
              </a:rPr>
              <a:t>a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e </a:t>
            </a:r>
            <a:r>
              <a:rPr sz="1400" spc="31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di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oo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diname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o e la 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el</a:t>
            </a:r>
            <a:r>
              <a:rPr sz="1400" spc="-14" dirty="0">
                <a:latin typeface="Calibri"/>
                <a:cs typeface="Calibri"/>
              </a:rPr>
              <a:t>a</a:t>
            </a:r>
            <a:r>
              <a:rPr sz="1400" spc="0" dirty="0">
                <a:latin typeface="Calibri"/>
                <a:cs typeface="Calibri"/>
              </a:rPr>
              <a:t>ti</a:t>
            </a:r>
            <a:r>
              <a:rPr sz="1400" spc="-19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a </a:t>
            </a:r>
            <a:r>
              <a:rPr sz="1400" spc="-14" dirty="0">
                <a:latin typeface="Calibri"/>
                <a:cs typeface="Calibri"/>
              </a:rPr>
              <a:t>s</a:t>
            </a:r>
            <a:r>
              <a:rPr sz="1400" spc="0" dirty="0">
                <a:latin typeface="Calibri"/>
                <a:cs typeface="Calibri"/>
              </a:rPr>
              <a:t>tima dei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s</a:t>
            </a:r>
            <a:r>
              <a:rPr sz="1400" spc="0" dirty="0">
                <a:latin typeface="Calibri"/>
                <a:cs typeface="Calibri"/>
              </a:rPr>
              <a:t>ti</a:t>
            </a:r>
            <a:endParaRPr sz="1400">
              <a:latin typeface="Calibri"/>
              <a:cs typeface="Calibri"/>
            </a:endParaRPr>
          </a:p>
          <a:p>
            <a:pPr marL="786267" marR="525067" indent="-114300">
              <a:lnSpc>
                <a:spcPts val="1530"/>
              </a:lnSpc>
              <a:spcBef>
                <a:spcPts val="27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ommi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14" dirty="0">
                <a:latin typeface="Calibri"/>
                <a:cs typeface="Calibri"/>
              </a:rPr>
              <a:t>n</a:t>
            </a:r>
            <a:r>
              <a:rPr sz="1400" spc="0" dirty="0">
                <a:latin typeface="Calibri"/>
                <a:cs typeface="Calibri"/>
              </a:rPr>
              <a:t>ti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vigilano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-14" dirty="0">
                <a:latin typeface="Calibri"/>
                <a:cs typeface="Calibri"/>
              </a:rPr>
              <a:t>a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t</a:t>
            </a:r>
            <a:r>
              <a:rPr sz="1400" spc="-29" dirty="0">
                <a:latin typeface="Calibri"/>
                <a:cs typeface="Calibri"/>
              </a:rPr>
              <a:t>r</a:t>
            </a:r>
            <a:r>
              <a:rPr sz="1400" spc="-25" dirty="0">
                <a:latin typeface="Calibri"/>
                <a:cs typeface="Calibri"/>
              </a:rPr>
              <a:t>a</a:t>
            </a:r>
            <a:r>
              <a:rPr sz="1400" spc="-9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25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so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il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CSE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sull'appli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azione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delle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misu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</a:t>
            </a:r>
            <a:r>
              <a:rPr sz="1400" spc="16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a</a:t>
            </a:r>
            <a:r>
              <a:rPr sz="1400" spc="-14" dirty="0">
                <a:latin typeface="Calibri"/>
                <a:cs typeface="Calibri"/>
              </a:rPr>
              <a:t>n</a:t>
            </a:r>
            <a:r>
              <a:rPr sz="1400" spc="0" dirty="0">
                <a:latin typeface="Calibri"/>
                <a:cs typeface="Calibri"/>
              </a:rPr>
              <a:t>ti-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agio da par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e delle imp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ese.</a:t>
            </a:r>
            <a:endParaRPr sz="1400">
              <a:latin typeface="Calibri"/>
              <a:cs typeface="Calibri"/>
            </a:endParaRPr>
          </a:p>
          <a:p>
            <a:pPr marL="671967">
              <a:lnSpc>
                <a:spcPct val="101725"/>
              </a:lnSpc>
              <a:spcBef>
                <a:spcPts val="83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Il CSE viene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onsul</a:t>
            </a:r>
            <a:r>
              <a:rPr sz="1400" spc="-14" dirty="0">
                <a:latin typeface="Calibri"/>
                <a:cs typeface="Calibri"/>
              </a:rPr>
              <a:t>tat</a:t>
            </a:r>
            <a:r>
              <a:rPr sz="1400" spc="0" dirty="0">
                <a:latin typeface="Calibri"/>
                <a:cs typeface="Calibri"/>
              </a:rPr>
              <a:t>o dalle imp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ese</a:t>
            </a:r>
            <a:endParaRPr sz="1400">
              <a:latin typeface="Calibri"/>
              <a:cs typeface="Calibri"/>
            </a:endParaRPr>
          </a:p>
          <a:p>
            <a:pPr marL="557667">
              <a:lnSpc>
                <a:spcPct val="101725"/>
              </a:lnSpc>
              <a:spcBef>
                <a:spcPts val="55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Il P</a:t>
            </a:r>
            <a:r>
              <a:rPr sz="1400" b="1" spc="-1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ollo ado</a:t>
            </a:r>
            <a:r>
              <a:rPr sz="1400" b="1" spc="-14" dirty="0">
                <a:latin typeface="Calibri"/>
                <a:cs typeface="Calibri"/>
              </a:rPr>
              <a:t>ttat</a:t>
            </a:r>
            <a:r>
              <a:rPr sz="1400" b="1" spc="0" dirty="0">
                <a:latin typeface="Calibri"/>
                <a:cs typeface="Calibri"/>
              </a:rPr>
              <a:t>o dalle imp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ese non è so</a:t>
            </a:r>
            <a:r>
              <a:rPr sz="1400" b="1" spc="9" dirty="0">
                <a:latin typeface="Calibri"/>
                <a:cs typeface="Calibri"/>
              </a:rPr>
              <a:t>g</a:t>
            </a:r>
            <a:r>
              <a:rPr sz="1400" b="1" spc="-14" dirty="0">
                <a:latin typeface="Calibri"/>
                <a:cs typeface="Calibri"/>
              </a:rPr>
              <a:t>g</a:t>
            </a:r>
            <a:r>
              <a:rPr sz="1400" b="1" spc="-9" dirty="0">
                <a:latin typeface="Calibri"/>
                <a:cs typeface="Calibri"/>
              </a:rPr>
              <a:t>e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 a </a:t>
            </a:r>
            <a:r>
              <a:rPr sz="1400" b="1" spc="-9" dirty="0">
                <a:latin typeface="Calibri"/>
                <a:cs typeface="Calibri"/>
              </a:rPr>
              <a:t>v</a:t>
            </a:r>
            <a:r>
              <a:rPr sz="1400" b="1" spc="0" dirty="0">
                <a:latin typeface="Calibri"/>
                <a:cs typeface="Calibri"/>
              </a:rPr>
              <a:t>erifi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a da par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e del CSE.</a:t>
            </a:r>
            <a:endParaRPr sz="1400">
              <a:latin typeface="Calibri"/>
              <a:cs typeface="Calibri"/>
            </a:endParaRPr>
          </a:p>
          <a:p>
            <a:pPr marL="557667">
              <a:lnSpc>
                <a:spcPct val="101725"/>
              </a:lnSpc>
              <a:spcBef>
                <a:spcPts val="9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Altri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ompiti del CSE</a:t>
            </a:r>
            <a:endParaRPr sz="1400">
              <a:latin typeface="Calibri"/>
              <a:cs typeface="Calibri"/>
            </a:endParaRPr>
          </a:p>
          <a:p>
            <a:pPr marL="671967">
              <a:lnSpc>
                <a:spcPct val="101725"/>
              </a:lnSpc>
              <a:spcBef>
                <a:spcPts val="9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-19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aloriz</a:t>
            </a:r>
            <a:r>
              <a:rPr sz="1400" spc="-25" dirty="0">
                <a:latin typeface="Calibri"/>
                <a:cs typeface="Calibri"/>
              </a:rPr>
              <a:t>z</a:t>
            </a:r>
            <a:r>
              <a:rPr sz="1400" spc="0" dirty="0">
                <a:latin typeface="Calibri"/>
                <a:cs typeface="Calibri"/>
              </a:rPr>
              <a:t>a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i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s</a:t>
            </a:r>
            <a:r>
              <a:rPr sz="1400" spc="0" dirty="0">
                <a:latin typeface="Calibri"/>
                <a:cs typeface="Calibri"/>
              </a:rPr>
              <a:t>ti dei DPI</a:t>
            </a:r>
            <a:endParaRPr sz="1400">
              <a:latin typeface="Calibri"/>
              <a:cs typeface="Calibri"/>
            </a:endParaRPr>
          </a:p>
          <a:p>
            <a:pPr marL="671967">
              <a:lnSpc>
                <a:spcPct val="101725"/>
              </a:lnSpc>
              <a:spcBef>
                <a:spcPts val="9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</a:t>
            </a:r>
            <a:r>
              <a:rPr sz="1400" spc="-9" dirty="0">
                <a:latin typeface="Calibri"/>
                <a:cs typeface="Calibri"/>
              </a:rPr>
              <a:t>e</a:t>
            </a:r>
            <a:r>
              <a:rPr sz="1400" spc="0" dirty="0">
                <a:latin typeface="Calibri"/>
                <a:cs typeface="Calibri"/>
              </a:rPr>
              <a:t>fini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la turnazione negli spazi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omuni</a:t>
            </a:r>
            <a:endParaRPr sz="1400">
              <a:latin typeface="Calibri"/>
              <a:cs typeface="Calibri"/>
            </a:endParaRPr>
          </a:p>
          <a:p>
            <a:pPr marL="671967">
              <a:lnSpc>
                <a:spcPct val="101725"/>
              </a:lnSpc>
              <a:spcBef>
                <a:spcPts val="90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Individua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modali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a di isolame</a:t>
            </a:r>
            <a:r>
              <a:rPr sz="1400" spc="-9" dirty="0">
                <a:latin typeface="Calibri"/>
                <a:cs typeface="Calibri"/>
              </a:rPr>
              <a:t>n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 di una pe</a:t>
            </a:r>
            <a:r>
              <a:rPr sz="1400" spc="-25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sona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on si</a:t>
            </a:r>
            <a:r>
              <a:rPr sz="1400" spc="-14" dirty="0">
                <a:latin typeface="Calibri"/>
                <a:cs typeface="Calibri"/>
              </a:rPr>
              <a:t>n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omi</a:t>
            </a:r>
            <a:endParaRPr sz="1400">
              <a:latin typeface="Calibri"/>
              <a:cs typeface="Calibri"/>
            </a:endParaRPr>
          </a:p>
          <a:p>
            <a:pPr marL="786267" marR="525045" indent="-114300">
              <a:lnSpc>
                <a:spcPts val="1530"/>
              </a:lnSpc>
              <a:spcBef>
                <a:spcPts val="276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-14" dirty="0">
                <a:latin typeface="Calibri"/>
                <a:cs typeface="Calibri"/>
              </a:rPr>
              <a:t>a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14" dirty="0">
                <a:latin typeface="Calibri"/>
                <a:cs typeface="Calibri"/>
              </a:rPr>
              <a:t>st</a:t>
            </a:r>
            <a:r>
              <a:rPr sz="1400" spc="0" dirty="0">
                <a:latin typeface="Calibri"/>
                <a:cs typeface="Calibri"/>
              </a:rPr>
              <a:t>a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18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l'impossibili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a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di</a:t>
            </a:r>
            <a:r>
              <a:rPr sz="1400" spc="18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p</a:t>
            </a:r>
            <a:r>
              <a:rPr sz="1400" spc="-25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oseguime</a:t>
            </a:r>
            <a:r>
              <a:rPr sz="1400" spc="-14" dirty="0">
                <a:latin typeface="Calibri"/>
                <a:cs typeface="Calibri"/>
              </a:rPr>
              <a:t>n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dei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l</a:t>
            </a:r>
            <a:r>
              <a:rPr sz="1400" spc="-25" dirty="0">
                <a:latin typeface="Calibri"/>
                <a:cs typeface="Calibri"/>
              </a:rPr>
              <a:t>a</a:t>
            </a:r>
            <a:r>
              <a:rPr sz="1400" spc="-14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ori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al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ri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or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186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di</a:t>
            </a:r>
            <a:r>
              <a:rPr sz="1400" spc="18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d</a:t>
            </a:r>
            <a:r>
              <a:rPr sz="1400" spc="-9" dirty="0">
                <a:latin typeface="Calibri"/>
                <a:cs typeface="Calibri"/>
              </a:rPr>
              <a:t>e</a:t>
            </a:r>
            <a:r>
              <a:rPr sz="1400" spc="-14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ermin</a:t>
            </a:r>
            <a:r>
              <a:rPr sz="1400" spc="-14" dirty="0">
                <a:latin typeface="Calibri"/>
                <a:cs typeface="Calibri"/>
              </a:rPr>
              <a:t>at</a:t>
            </a:r>
            <a:r>
              <a:rPr sz="1400" spc="0" dirty="0">
                <a:latin typeface="Calibri"/>
                <a:cs typeface="Calibri"/>
              </a:rPr>
              <a:t>e ci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st</a:t>
            </a:r>
            <a:r>
              <a:rPr sz="1400" spc="0" dirty="0">
                <a:latin typeface="Calibri"/>
                <a:cs typeface="Calibri"/>
              </a:rPr>
              <a:t>an</a:t>
            </a:r>
            <a:r>
              <a:rPr sz="1400" spc="-29" dirty="0">
                <a:latin typeface="Calibri"/>
                <a:cs typeface="Calibri"/>
              </a:rPr>
              <a:t>z</a:t>
            </a:r>
            <a:r>
              <a:rPr sz="1400" spc="0" dirty="0"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527" y="1983053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378000"/>
                </a:moveTo>
                <a:lnTo>
                  <a:pt x="7056784" y="378000"/>
                </a:lnTo>
                <a:lnTo>
                  <a:pt x="7056784" y="0"/>
                </a:lnTo>
                <a:lnTo>
                  <a:pt x="0" y="0"/>
                </a:lnTo>
                <a:lnTo>
                  <a:pt x="0" y="37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527" y="1983052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0"/>
                </a:moveTo>
                <a:lnTo>
                  <a:pt x="7056784" y="0"/>
                </a:lnTo>
                <a:lnTo>
                  <a:pt x="7056784" y="378000"/>
                </a:lnTo>
                <a:lnTo>
                  <a:pt x="0" y="378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CA50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527" y="570278"/>
            <a:ext cx="7056784" cy="1110375"/>
          </a:xfrm>
          <a:custGeom>
            <a:avLst/>
            <a:gdLst/>
            <a:ahLst/>
            <a:cxnLst/>
            <a:rect l="l" t="t" r="r" b="b"/>
            <a:pathLst>
              <a:path w="7056784" h="1110375">
                <a:moveTo>
                  <a:pt x="0" y="0"/>
                </a:moveTo>
                <a:lnTo>
                  <a:pt x="7056784" y="0"/>
                </a:lnTo>
                <a:lnTo>
                  <a:pt x="7056784" y="1110375"/>
                </a:lnTo>
                <a:lnTo>
                  <a:pt x="0" y="111037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22300" y="309033"/>
            <a:ext cx="5050367" cy="5503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2300" y="1718733"/>
            <a:ext cx="5050367" cy="5545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527" y="2663453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378000"/>
                </a:moveTo>
                <a:lnTo>
                  <a:pt x="7056784" y="378000"/>
                </a:lnTo>
                <a:lnTo>
                  <a:pt x="7056784" y="0"/>
                </a:lnTo>
                <a:lnTo>
                  <a:pt x="0" y="0"/>
                </a:lnTo>
                <a:lnTo>
                  <a:pt x="0" y="37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3527" y="2663452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0"/>
                </a:moveTo>
                <a:lnTo>
                  <a:pt x="7056784" y="0"/>
                </a:lnTo>
                <a:lnTo>
                  <a:pt x="7056784" y="378000"/>
                </a:lnTo>
                <a:lnTo>
                  <a:pt x="0" y="378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0581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2300" y="2400300"/>
            <a:ext cx="5050367" cy="5545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3527" y="3343853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378000"/>
                </a:moveTo>
                <a:lnTo>
                  <a:pt x="7056784" y="378000"/>
                </a:lnTo>
                <a:lnTo>
                  <a:pt x="7056784" y="0"/>
                </a:lnTo>
                <a:lnTo>
                  <a:pt x="0" y="0"/>
                </a:lnTo>
                <a:lnTo>
                  <a:pt x="0" y="37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3527" y="3343852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0"/>
                </a:moveTo>
                <a:lnTo>
                  <a:pt x="7056784" y="0"/>
                </a:lnTo>
                <a:lnTo>
                  <a:pt x="7056784" y="378000"/>
                </a:lnTo>
                <a:lnTo>
                  <a:pt x="0" y="378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D661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22300" y="3081866"/>
            <a:ext cx="5050367" cy="5503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3527" y="4024253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378000"/>
                </a:moveTo>
                <a:lnTo>
                  <a:pt x="7056784" y="378000"/>
                </a:lnTo>
                <a:lnTo>
                  <a:pt x="7056784" y="0"/>
                </a:lnTo>
                <a:lnTo>
                  <a:pt x="0" y="0"/>
                </a:lnTo>
                <a:lnTo>
                  <a:pt x="0" y="37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23527" y="4024253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0"/>
                </a:moveTo>
                <a:lnTo>
                  <a:pt x="7056784" y="0"/>
                </a:lnTo>
                <a:lnTo>
                  <a:pt x="7056784" y="378000"/>
                </a:lnTo>
                <a:lnTo>
                  <a:pt x="0" y="378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774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22300" y="3763433"/>
            <a:ext cx="5050367" cy="5503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23527" y="4704652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378000"/>
                </a:moveTo>
                <a:lnTo>
                  <a:pt x="7056784" y="378000"/>
                </a:lnTo>
                <a:lnTo>
                  <a:pt x="7056784" y="0"/>
                </a:lnTo>
                <a:lnTo>
                  <a:pt x="0" y="0"/>
                </a:lnTo>
                <a:lnTo>
                  <a:pt x="0" y="37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23527" y="4704652"/>
            <a:ext cx="7056784" cy="378000"/>
          </a:xfrm>
          <a:custGeom>
            <a:avLst/>
            <a:gdLst/>
            <a:ahLst/>
            <a:cxnLst/>
            <a:rect l="l" t="t" r="r" b="b"/>
            <a:pathLst>
              <a:path w="7056784" h="378000">
                <a:moveTo>
                  <a:pt x="0" y="0"/>
                </a:moveTo>
                <a:lnTo>
                  <a:pt x="7056784" y="0"/>
                </a:lnTo>
                <a:lnTo>
                  <a:pt x="7056784" y="378000"/>
                </a:lnTo>
                <a:lnTo>
                  <a:pt x="0" y="378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842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22300" y="4440766"/>
            <a:ext cx="5050367" cy="5545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71994" y="494618"/>
            <a:ext cx="3667137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b="1" spc="0" baseline="2730" dirty="0">
                <a:solidFill>
                  <a:srgbClr val="FFFFFF"/>
                </a:solidFill>
                <a:latin typeface="Calibri"/>
                <a:cs typeface="Calibri"/>
              </a:rPr>
              <a:t>SITUAZIONE CHE PREVEDONO LA SOSPENSIONE DELLE LAVORAZIONI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1994" y="1837637"/>
            <a:ext cx="3764251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IMPOSSIBILITÀ DI MANTENERE IL DISTANZIAMENTO INTERPERSONALE 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1994" y="2587792"/>
            <a:ext cx="4211799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IMPOSSIBILITÀ DI GARANTIRE IL CONSUMO DEI PASTI IN CONDIZIONI ADEGUATE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1994" y="3198437"/>
            <a:ext cx="4441584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NECESSITÀ, IN CASO DI CONTATTO CON LAVORATORE CONTAGIATO, DI RICORRERE 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1994" y="3878838"/>
            <a:ext cx="3896099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IMPOSSIBILITÀ DI GARANTIRE IL PERNOTTO IN CONDIZIONI ADEGUATE DEI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994" y="4559238"/>
            <a:ext cx="4425667" cy="152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INDISPONIBILITÀ DI APPROVVIGIONAMENTO DI MATERIALI, MEZZI, ATTREZZATURE 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3527" y="4704652"/>
            <a:ext cx="7056784" cy="37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61166">
              <a:lnSpc>
                <a:spcPts val="1105"/>
              </a:lnSpc>
              <a:spcBef>
                <a:spcPts val="55"/>
              </a:spcBef>
            </a:pPr>
            <a:r>
              <a:rPr sz="1500" spc="0" baseline="2730" dirty="0">
                <a:latin typeface="Calibri"/>
                <a:cs typeface="Calibri"/>
              </a:rPr>
              <a:t>MAESTRANZE FUNZIONALI ALLE SPECIFICHE ATTIVITÀ DEL CANTIERE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3527" y="4024253"/>
            <a:ext cx="7056784" cy="37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61166">
              <a:lnSpc>
                <a:spcPts val="1105"/>
              </a:lnSpc>
              <a:spcBef>
                <a:spcPts val="55"/>
              </a:spcBef>
            </a:pPr>
            <a:r>
              <a:rPr sz="1500" spc="0" baseline="2730" dirty="0">
                <a:latin typeface="Calibri"/>
                <a:cs typeface="Calibri"/>
              </a:rPr>
              <a:t>LAVORATORI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3527" y="3343852"/>
            <a:ext cx="7056784" cy="37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61166">
              <a:lnSpc>
                <a:spcPts val="1105"/>
              </a:lnSpc>
              <a:spcBef>
                <a:spcPts val="55"/>
              </a:spcBef>
            </a:pPr>
            <a:r>
              <a:rPr sz="1500" spc="0" baseline="2730" dirty="0">
                <a:latin typeface="Calibri"/>
                <a:cs typeface="Calibri"/>
              </a:rPr>
              <a:t>MISURE DI QUARANTENA PER I LAVORATORI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527" y="2663452"/>
            <a:ext cx="7056784" cy="37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23527" y="1983052"/>
            <a:ext cx="7056784" cy="37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61166">
              <a:lnSpc>
                <a:spcPts val="1105"/>
              </a:lnSpc>
              <a:spcBef>
                <a:spcPts val="55"/>
              </a:spcBef>
            </a:pPr>
            <a:r>
              <a:rPr sz="1500" spc="0" baseline="2730" dirty="0">
                <a:latin typeface="Calibri"/>
                <a:cs typeface="Calibri"/>
              </a:rPr>
              <a:t>INDISPONIBILITÀ DI MASCHERINE E ALTRI DISPOSITIVI DI PROTEZIONE INDIVIDUALE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23527" y="570278"/>
            <a:ext cx="7056784" cy="11103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04835" marR="624216" indent="-57150">
              <a:lnSpc>
                <a:spcPts val="1100"/>
              </a:lnSpc>
              <a:spcBef>
                <a:spcPts val="1468"/>
              </a:spcBef>
            </a:pPr>
            <a:r>
              <a:rPr sz="1000" dirty="0">
                <a:latin typeface="Calibri"/>
                <a:cs typeface="Calibri"/>
              </a:rPr>
              <a:t>-Ipotesi </a:t>
            </a:r>
            <a:r>
              <a:rPr sz="1000" spc="0" dirty="0">
                <a:latin typeface="Calibri"/>
                <a:cs typeface="Calibri"/>
              </a:rPr>
              <a:t>costituenti una tipizzazione pattizia, relativamente alle attivita di cantiere, della disposizione, di carattere generale, contenuta nell'articolo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91 del dl 18/2020:</a:t>
            </a:r>
            <a:endParaRPr sz="1000">
              <a:latin typeface="Calibri"/>
              <a:cs typeface="Calibri"/>
            </a:endParaRPr>
          </a:p>
          <a:p>
            <a:pPr marL="604835" marR="524393" indent="-57150" algn="just">
              <a:lnSpc>
                <a:spcPts val="1100"/>
              </a:lnSpc>
              <a:spcBef>
                <a:spcPts val="165"/>
              </a:spcBef>
            </a:pPr>
            <a:r>
              <a:rPr sz="1000" dirty="0">
                <a:latin typeface="Calibri"/>
                <a:cs typeface="Calibri"/>
              </a:rPr>
              <a:t>-«Il</a:t>
            </a:r>
            <a:r>
              <a:rPr sz="1000" spc="0" dirty="0">
                <a:latin typeface="Calibri"/>
                <a:cs typeface="Calibri"/>
              </a:rPr>
              <a:t> rispetto delle misure di contenimento adottate per contrastare l'epidemia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di covid-19 è sempre valutata</a:t>
            </a:r>
            <a:r>
              <a:rPr sz="1000" spc="4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ai</a:t>
            </a:r>
            <a:r>
              <a:rPr sz="1000" spc="4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fini dell'esclusione, ai sensi e per gli effetti degli articoli 1218 e 1223 c.c., della responsabilita del debitore, anche relativamente all'applicazione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di eventuali decadenze o penali connesse a ritardati o omessi adempimenti»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590852"/>
            <a:ext cx="7200799" cy="1398600"/>
          </a:xfrm>
          <a:custGeom>
            <a:avLst/>
            <a:gdLst/>
            <a:ahLst/>
            <a:cxnLst/>
            <a:rect l="l" t="t" r="r" b="b"/>
            <a:pathLst>
              <a:path w="7200799" h="1398600">
                <a:moveTo>
                  <a:pt x="0" y="1398600"/>
                </a:moveTo>
                <a:lnTo>
                  <a:pt x="7200799" y="1398600"/>
                </a:lnTo>
                <a:lnTo>
                  <a:pt x="7200799" y="0"/>
                </a:lnTo>
                <a:lnTo>
                  <a:pt x="0" y="0"/>
                </a:lnTo>
                <a:lnTo>
                  <a:pt x="0" y="1398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3567" y="590853"/>
            <a:ext cx="7200800" cy="1398600"/>
          </a:xfrm>
          <a:custGeom>
            <a:avLst/>
            <a:gdLst/>
            <a:ahLst/>
            <a:cxnLst/>
            <a:rect l="l" t="t" r="r" b="b"/>
            <a:pathLst>
              <a:path w="7200800" h="1398600">
                <a:moveTo>
                  <a:pt x="0" y="0"/>
                </a:moveTo>
                <a:lnTo>
                  <a:pt x="7200800" y="0"/>
                </a:lnTo>
                <a:lnTo>
                  <a:pt x="7200800" y="1398600"/>
                </a:lnTo>
                <a:lnTo>
                  <a:pt x="0" y="13986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43608" y="413732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6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3567" y="2231373"/>
            <a:ext cx="7200799" cy="2570399"/>
          </a:xfrm>
          <a:custGeom>
            <a:avLst/>
            <a:gdLst/>
            <a:ahLst/>
            <a:cxnLst/>
            <a:rect l="l" t="t" r="r" b="b"/>
            <a:pathLst>
              <a:path w="7200799" h="2570399">
                <a:moveTo>
                  <a:pt x="0" y="2570399"/>
                </a:moveTo>
                <a:lnTo>
                  <a:pt x="7200799" y="2570399"/>
                </a:lnTo>
                <a:lnTo>
                  <a:pt x="7200799" y="0"/>
                </a:lnTo>
                <a:lnTo>
                  <a:pt x="0" y="0"/>
                </a:lnTo>
                <a:lnTo>
                  <a:pt x="0" y="25703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3567" y="2231373"/>
            <a:ext cx="7200800" cy="2570400"/>
          </a:xfrm>
          <a:custGeom>
            <a:avLst/>
            <a:gdLst/>
            <a:ahLst/>
            <a:cxnLst/>
            <a:rect l="l" t="t" r="r" b="b"/>
            <a:pathLst>
              <a:path w="7200800" h="2570400">
                <a:moveTo>
                  <a:pt x="0" y="0"/>
                </a:moveTo>
                <a:lnTo>
                  <a:pt x="7200800" y="0"/>
                </a:lnTo>
                <a:lnTo>
                  <a:pt x="7200800" y="2570400"/>
                </a:lnTo>
                <a:lnTo>
                  <a:pt x="0" y="25704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842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3608" y="2054254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6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FF842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38722" y="502555"/>
            <a:ext cx="701992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PREM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SSE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38722" y="2143076"/>
            <a:ext cx="1979702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GANIZ</a:t>
            </a:r>
            <a:r>
              <a:rPr sz="1800" spc="-4" baseline="227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AZIONE DEL L</a:t>
            </a:r>
            <a:r>
              <a:rPr sz="1800" spc="-50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567" y="2231373"/>
            <a:ext cx="7200800" cy="2570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agile (</a:t>
            </a:r>
            <a:r>
              <a:rPr sz="1200" spc="-11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bvita</a:t>
            </a:r>
            <a:r>
              <a:rPr sz="1200" spc="-12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 supporto al cantiere)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riorganizzazione delle fasi lavorative</a:t>
            </a:r>
            <a:endParaRPr sz="1200">
              <a:latin typeface="Calibri"/>
              <a:cs typeface="Calibri"/>
            </a:endParaRPr>
          </a:p>
          <a:p>
            <a:pPr marL="673161" marR="999481" indent="-114299">
              <a:lnSpc>
                <a:spcPts val="1330"/>
              </a:lnSpc>
              <a:spcBef>
                <a:spcPts val="21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piano di turnazione dei dipendenti dedicati alla produzione con l'obiettivo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 diminuire al massimo i contatti e di creare gruppi autonomi, distinti e riconoscibili</a:t>
            </a:r>
            <a:endParaRPr sz="1200">
              <a:latin typeface="Calibri"/>
              <a:cs typeface="Calibri"/>
            </a:endParaRPr>
          </a:p>
          <a:p>
            <a:pPr marL="673161" marR="1050273" indent="-114299">
              <a:lnSpc>
                <a:spcPts val="1300"/>
              </a:lnSpc>
              <a:spcBef>
                <a:spcPts val="223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ince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31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le </a:t>
            </a:r>
            <a:r>
              <a:rPr sz="1200" spc="-29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erie m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tu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 e i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</a:t>
            </a:r>
            <a:r>
              <a:rPr sz="1200" spc="-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edi 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tribuio</a:t>
            </a:r>
            <a:r>
              <a:rPr sz="1200" spc="31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per i dipende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31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(</a:t>
            </a:r>
            <a:r>
              <a:rPr sz="1200" spc="-11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bvita</a:t>
            </a:r>
            <a:r>
              <a:rPr sz="1200" spc="-12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 supporto al cantiere)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9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sospensione e annullamento trasferte/viaggi di lavoro nazionali e internazionali</a:t>
            </a:r>
            <a:endParaRPr sz="1200">
              <a:latin typeface="Calibri"/>
              <a:cs typeface="Calibri"/>
            </a:endParaRPr>
          </a:p>
          <a:p>
            <a:pPr marL="673161" marR="1676393" indent="-114299">
              <a:lnSpc>
                <a:spcPts val="1300"/>
              </a:lnSpc>
              <a:spcBef>
                <a:spcPts val="23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limitazione al massimo degli spostamenti all'interno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e all'esterno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del cantiere, contingentamento accesso agli spazi comuni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lavoro a distanza anche in fase di progressiva riattivazione</a:t>
            </a:r>
            <a:endParaRPr sz="1200">
              <a:latin typeface="Calibri"/>
              <a:cs typeface="Calibri"/>
            </a:endParaRPr>
          </a:p>
          <a:p>
            <a:pPr marL="673161" marR="1175280" indent="-114299">
              <a:lnSpc>
                <a:spcPts val="1300"/>
              </a:lnSpc>
              <a:spcBef>
                <a:spcPts val="27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distanziamento sociale, anche attraverso una rimodulazione degli spazi di lavoro, compatibilmente con la natura dei processi produttivi e con le dimensioni del cantiere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590853"/>
            <a:ext cx="7200800" cy="139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Specificazione di settore rispetto alle previsioni generali</a:t>
            </a:r>
            <a:endParaRPr sz="1200">
              <a:latin typeface="Calibri"/>
              <a:cs typeface="Calibri"/>
            </a:endParaRPr>
          </a:p>
          <a:p>
            <a:pPr marL="673161" marR="753704" indent="-114299">
              <a:lnSpc>
                <a:spcPts val="1330"/>
              </a:lnSpc>
              <a:spcBef>
                <a:spcPts val="21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Il COVID-19 rappresenta, infatti, un rischio biologico generico, per il quale occorre adottare misure uguali per tutta la popolazione</a:t>
            </a:r>
            <a:endParaRPr sz="1200">
              <a:latin typeface="Calibri"/>
              <a:cs typeface="Calibri"/>
            </a:endParaRPr>
          </a:p>
          <a:p>
            <a:pPr marL="673161" marR="557348" indent="-114299">
              <a:lnSpc>
                <a:spcPts val="1300"/>
              </a:lnSpc>
              <a:spcBef>
                <a:spcPts val="223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Contiene misure che seguono la logica della precauzione e seguono e attuano le </a:t>
            </a:r>
            <a:r>
              <a:rPr sz="1200" b="1" spc="0" dirty="0">
                <a:latin typeface="Calibri"/>
                <a:cs typeface="Calibri"/>
              </a:rPr>
              <a:t>p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escrizioni del legisl</a:t>
            </a:r>
            <a:r>
              <a:rPr sz="1200" b="1" spc="-9" dirty="0">
                <a:latin typeface="Calibri"/>
                <a:cs typeface="Calibri"/>
              </a:rPr>
              <a:t>at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 e le indi</a:t>
            </a: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azioni dell</a:t>
            </a:r>
            <a:r>
              <a:rPr sz="1200" b="1" spc="-139" dirty="0">
                <a:latin typeface="Calibri"/>
                <a:cs typeface="Calibri"/>
              </a:rPr>
              <a:t>’</a:t>
            </a:r>
            <a:r>
              <a:rPr sz="1200" b="1" spc="0" dirty="0">
                <a:latin typeface="Calibri"/>
                <a:cs typeface="Calibri"/>
              </a:rPr>
              <a:t>Au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orita sanita</a:t>
            </a:r>
            <a:r>
              <a:rPr sz="1200" b="1" spc="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ia</a:t>
            </a:r>
            <a:r>
              <a:rPr sz="1200" spc="0" dirty="0">
                <a:latin typeface="Calibri"/>
                <a:cs typeface="Calibri"/>
              </a:rPr>
              <a:t>. Tali misure si estendono ai </a:t>
            </a:r>
            <a:r>
              <a:rPr sz="1200" b="1" spc="0" dirty="0">
                <a:latin typeface="Calibri"/>
                <a:cs typeface="Calibri"/>
              </a:rPr>
              <a:t>titola</a:t>
            </a:r>
            <a:r>
              <a:rPr sz="1200" b="1" spc="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i del</a:t>
            </a:r>
            <a:endParaRPr sz="1200">
              <a:latin typeface="Calibri"/>
              <a:cs typeface="Calibri"/>
            </a:endParaRPr>
          </a:p>
          <a:p>
            <a:pPr marL="673161">
              <a:lnSpc>
                <a:spcPts val="1395"/>
              </a:lnSpc>
              <a:spcBef>
                <a:spcPts val="4"/>
              </a:spcBef>
            </a:pPr>
            <a:r>
              <a:rPr sz="1800" b="1" spc="0" baseline="2275" dirty="0">
                <a:latin typeface="Calibri"/>
                <a:cs typeface="Calibri"/>
              </a:rPr>
              <a:t>cantiere </a:t>
            </a:r>
            <a:r>
              <a:rPr sz="1800" spc="0" baseline="2275" dirty="0">
                <a:latin typeface="Calibri"/>
                <a:cs typeface="Calibri"/>
              </a:rPr>
              <a:t>e a tutti i </a:t>
            </a:r>
            <a:r>
              <a:rPr sz="1800" b="1" spc="0" baseline="2275" dirty="0">
                <a:latin typeface="Calibri"/>
                <a:cs typeface="Calibri"/>
              </a:rPr>
              <a:t>subappaltato</a:t>
            </a:r>
            <a:r>
              <a:rPr sz="1800" b="1" spc="4" baseline="2275" dirty="0">
                <a:latin typeface="Calibri"/>
                <a:cs typeface="Calibri"/>
              </a:rPr>
              <a:t>r</a:t>
            </a:r>
            <a:r>
              <a:rPr sz="1800" b="1" spc="0" baseline="2275" dirty="0">
                <a:latin typeface="Calibri"/>
                <a:cs typeface="Calibri"/>
              </a:rPr>
              <a:t>i </a:t>
            </a:r>
            <a:r>
              <a:rPr sz="1800" spc="0" baseline="2275" dirty="0">
                <a:latin typeface="Calibri"/>
                <a:cs typeface="Calibri"/>
              </a:rPr>
              <a:t>e </a:t>
            </a:r>
            <a:r>
              <a:rPr sz="1800" b="1" spc="0" baseline="2275" dirty="0">
                <a:latin typeface="Calibri"/>
                <a:cs typeface="Calibri"/>
              </a:rPr>
              <a:t>subfornitori </a:t>
            </a:r>
            <a:r>
              <a:rPr sz="1800" spc="0" baseline="2275" dirty="0">
                <a:latin typeface="Calibri"/>
                <a:cs typeface="Calibri"/>
              </a:rPr>
              <a:t>presenti nel medesimo cantiere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3567" y="948345"/>
            <a:ext cx="7200799" cy="699299"/>
          </a:xfrm>
          <a:custGeom>
            <a:avLst/>
            <a:gdLst/>
            <a:ahLst/>
            <a:cxnLst/>
            <a:rect l="l" t="t" r="r" b="b"/>
            <a:pathLst>
              <a:path w="7200799" h="699299">
                <a:moveTo>
                  <a:pt x="0" y="699299"/>
                </a:moveTo>
                <a:lnTo>
                  <a:pt x="7200799" y="699299"/>
                </a:lnTo>
                <a:lnTo>
                  <a:pt x="7200799" y="0"/>
                </a:lnTo>
                <a:lnTo>
                  <a:pt x="0" y="0"/>
                </a:lnTo>
                <a:lnTo>
                  <a:pt x="0" y="699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3567" y="948345"/>
            <a:ext cx="7200800" cy="699300"/>
          </a:xfrm>
          <a:custGeom>
            <a:avLst/>
            <a:gdLst/>
            <a:ahLst/>
            <a:cxnLst/>
            <a:rect l="l" t="t" r="r" b="b"/>
            <a:pathLst>
              <a:path w="7200800" h="699300">
                <a:moveTo>
                  <a:pt x="0" y="0"/>
                </a:moveTo>
                <a:lnTo>
                  <a:pt x="7200800" y="0"/>
                </a:lnTo>
                <a:lnTo>
                  <a:pt x="7200800" y="699300"/>
                </a:lnTo>
                <a:lnTo>
                  <a:pt x="0" y="6993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3608" y="771226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5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3567" y="1889565"/>
            <a:ext cx="7200799" cy="869399"/>
          </a:xfrm>
          <a:custGeom>
            <a:avLst/>
            <a:gdLst/>
            <a:ahLst/>
            <a:cxnLst/>
            <a:rect l="l" t="t" r="r" b="b"/>
            <a:pathLst>
              <a:path w="7200799" h="869399">
                <a:moveTo>
                  <a:pt x="0" y="869399"/>
                </a:moveTo>
                <a:lnTo>
                  <a:pt x="7200799" y="869399"/>
                </a:lnTo>
                <a:lnTo>
                  <a:pt x="7200799" y="0"/>
                </a:lnTo>
                <a:lnTo>
                  <a:pt x="0" y="0"/>
                </a:lnTo>
                <a:lnTo>
                  <a:pt x="0" y="8693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3567" y="1889565"/>
            <a:ext cx="7200800" cy="869400"/>
          </a:xfrm>
          <a:custGeom>
            <a:avLst/>
            <a:gdLst/>
            <a:ahLst/>
            <a:cxnLst/>
            <a:rect l="l" t="t" r="r" b="b"/>
            <a:pathLst>
              <a:path w="7200800" h="869400">
                <a:moveTo>
                  <a:pt x="0" y="0"/>
                </a:moveTo>
                <a:lnTo>
                  <a:pt x="7200800" y="0"/>
                </a:lnTo>
                <a:lnTo>
                  <a:pt x="7200800" y="869400"/>
                </a:lnTo>
                <a:lnTo>
                  <a:pt x="0" y="8694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D755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43608" y="1712446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5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D7551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3567" y="3000885"/>
            <a:ext cx="7200799" cy="510299"/>
          </a:xfrm>
          <a:custGeom>
            <a:avLst/>
            <a:gdLst/>
            <a:ahLst/>
            <a:cxnLst/>
            <a:rect l="l" t="t" r="r" b="b"/>
            <a:pathLst>
              <a:path w="7200799" h="510299">
                <a:moveTo>
                  <a:pt x="0" y="510299"/>
                </a:moveTo>
                <a:lnTo>
                  <a:pt x="7200799" y="510299"/>
                </a:lnTo>
                <a:lnTo>
                  <a:pt x="7200799" y="0"/>
                </a:lnTo>
                <a:lnTo>
                  <a:pt x="0" y="0"/>
                </a:lnTo>
                <a:lnTo>
                  <a:pt x="0" y="510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3567" y="3000885"/>
            <a:ext cx="7200800" cy="510300"/>
          </a:xfrm>
          <a:custGeom>
            <a:avLst/>
            <a:gdLst/>
            <a:ahLst/>
            <a:cxnLst/>
            <a:rect l="l" t="t" r="r" b="b"/>
            <a:pathLst>
              <a:path w="7200800" h="510300">
                <a:moveTo>
                  <a:pt x="0" y="0"/>
                </a:moveTo>
                <a:lnTo>
                  <a:pt x="7200800" y="0"/>
                </a:lnTo>
                <a:lnTo>
                  <a:pt x="7200800" y="510300"/>
                </a:lnTo>
                <a:lnTo>
                  <a:pt x="0" y="5103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0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43608" y="2823766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5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F06A1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83567" y="3753105"/>
            <a:ext cx="7200799" cy="907199"/>
          </a:xfrm>
          <a:custGeom>
            <a:avLst/>
            <a:gdLst/>
            <a:ahLst/>
            <a:cxnLst/>
            <a:rect l="l" t="t" r="r" b="b"/>
            <a:pathLst>
              <a:path w="7200799" h="907199">
                <a:moveTo>
                  <a:pt x="0" y="907199"/>
                </a:moveTo>
                <a:lnTo>
                  <a:pt x="7200799" y="907199"/>
                </a:lnTo>
                <a:lnTo>
                  <a:pt x="7200799" y="0"/>
                </a:lnTo>
                <a:lnTo>
                  <a:pt x="0" y="0"/>
                </a:lnTo>
                <a:lnTo>
                  <a:pt x="0" y="907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3567" y="3753105"/>
            <a:ext cx="7200800" cy="907200"/>
          </a:xfrm>
          <a:custGeom>
            <a:avLst/>
            <a:gdLst/>
            <a:ahLst/>
            <a:cxnLst/>
            <a:rect l="l" t="t" r="r" b="b"/>
            <a:pathLst>
              <a:path w="7200800" h="907200">
                <a:moveTo>
                  <a:pt x="0" y="0"/>
                </a:moveTo>
                <a:lnTo>
                  <a:pt x="7200800" y="0"/>
                </a:lnTo>
                <a:lnTo>
                  <a:pt x="7200800" y="907200"/>
                </a:lnTo>
                <a:lnTo>
                  <a:pt x="0" y="9072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842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43608" y="3575985"/>
            <a:ext cx="5040559" cy="354240"/>
          </a:xfrm>
          <a:custGeom>
            <a:avLst/>
            <a:gdLst/>
            <a:ahLst/>
            <a:cxnLst/>
            <a:rect l="l" t="t" r="r" b="b"/>
            <a:pathLst>
              <a:path w="5040559" h="354240">
                <a:moveTo>
                  <a:pt x="0" y="59043"/>
                </a:moveTo>
                <a:lnTo>
                  <a:pt x="0" y="295196"/>
                </a:lnTo>
                <a:lnTo>
                  <a:pt x="592" y="303594"/>
                </a:lnTo>
                <a:lnTo>
                  <a:pt x="20187" y="339653"/>
                </a:lnTo>
                <a:lnTo>
                  <a:pt x="59043" y="354240"/>
                </a:lnTo>
                <a:lnTo>
                  <a:pt x="4981515" y="354240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6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FF842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38722" y="860049"/>
            <a:ext cx="2657508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sz="1800" spc="-4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spc="-94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ANZIAMEN</a:t>
            </a:r>
            <a:r>
              <a:rPr sz="1800" spc="-34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 INTERPE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SONALE E DPI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38722" y="1801268"/>
            <a:ext cx="2950802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OORDIN</a:t>
            </a:r>
            <a:r>
              <a:rPr sz="1800" spc="-94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spc="-34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ORE PER </a:t>
            </a:r>
            <a:r>
              <a:rPr sz="1800" spc="-84" baseline="227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'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CUZIONE</a:t>
            </a:r>
            <a:r>
              <a:rPr sz="1800" spc="34" baseline="22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DEI L</a:t>
            </a:r>
            <a:r>
              <a:rPr sz="1800" spc="-50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ORI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38722" y="2912588"/>
            <a:ext cx="1373590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800" spc="-29" baseline="227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enziazione o</a:t>
            </a:r>
            <a:r>
              <a:rPr sz="1800" spc="-25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ari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38722" y="3664809"/>
            <a:ext cx="1257964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spc="9" baseline="227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spc="-14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-19" baseline="227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azioni sociali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3567" y="3753105"/>
            <a:ext cx="7200800" cy="90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spo</a:t>
            </a:r>
            <a:r>
              <a:rPr sz="1200" spc="-14" dirty="0">
                <a:latin typeface="Calibri"/>
                <a:cs typeface="Calibri"/>
              </a:rPr>
              <a:t>st</a:t>
            </a:r>
            <a:r>
              <a:rPr sz="1200" spc="0" dirty="0">
                <a:latin typeface="Calibri"/>
                <a:cs typeface="Calibri"/>
              </a:rPr>
              <a:t>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esiden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oblemi uso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</a:t>
            </a:r>
            <a:r>
              <a:rPr sz="1200" spc="-25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o pubbli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ince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azione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</a:t>
            </a:r>
            <a:r>
              <a:rPr sz="1200" spc="-25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o pri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o o n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3567" y="3000885"/>
            <a:ext cx="7200800" cy="510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enzione assemb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all</a:t>
            </a:r>
            <a:r>
              <a:rPr sz="1200" spc="-8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e all</a:t>
            </a:r>
            <a:r>
              <a:rPr sz="1200" spc="-25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usci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 flessibili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o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aria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567" y="1889565"/>
            <a:ext cx="7200800" cy="869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nt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eg</a:t>
            </a:r>
            <a:r>
              <a:rPr sz="12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azione PSC e 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tima 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ti</a:t>
            </a:r>
            <a:endParaRPr sz="1200">
              <a:latin typeface="Calibri"/>
              <a:cs typeface="Calibri"/>
            </a:endParaRPr>
          </a:p>
          <a:p>
            <a:pPr marL="673161" marR="1027226" indent="-114299">
              <a:lnSpc>
                <a:spcPts val="1330"/>
              </a:lnSpc>
              <a:spcBef>
                <a:spcPts val="211"/>
              </a:spcBef>
            </a:pP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ommi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ti, 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-19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200" spc="-19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so i 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oo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din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at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ori per la sicu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200" spc="-19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a, vigilano </a:t>
            </a:r>
            <a:r>
              <a:rPr sz="1200" spc="-4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finché nei 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tieri siano ado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tt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at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e le misu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e di sicu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200" spc="-19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a a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ti-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200" spc="-9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200" spc="-14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0" dirty="0">
                <a:solidFill>
                  <a:srgbClr val="FF0000"/>
                </a:solidFill>
                <a:latin typeface="Calibri"/>
                <a:cs typeface="Calibri"/>
              </a:rPr>
              <a:t>agio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948345"/>
            <a:ext cx="7200800" cy="699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25"/>
              </a:spcBef>
            </a:pPr>
            <a:endParaRPr sz="80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</a:t>
            </a:r>
            <a:r>
              <a:rPr sz="1200" spc="-14" dirty="0">
                <a:latin typeface="Calibri"/>
                <a:cs typeface="Calibri"/>
              </a:rPr>
              <a:t>st</a:t>
            </a:r>
            <a:r>
              <a:rPr sz="1200" spc="0" dirty="0">
                <a:latin typeface="Calibri"/>
                <a:cs typeface="Calibri"/>
              </a:rPr>
              <a:t>an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a i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erpe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sonale di un m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t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ome principale misu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 di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enime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trume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di 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te</a:t>
            </a:r>
            <a:r>
              <a:rPr sz="1200" spc="0" dirty="0">
                <a:latin typeface="Calibri"/>
                <a:cs typeface="Calibri"/>
              </a:rPr>
              <a:t>zione individuale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3567" y="1067864"/>
            <a:ext cx="7200799" cy="3590999"/>
          </a:xfrm>
          <a:custGeom>
            <a:avLst/>
            <a:gdLst/>
            <a:ahLst/>
            <a:cxnLst/>
            <a:rect l="l" t="t" r="r" b="b"/>
            <a:pathLst>
              <a:path w="7200799" h="3590999">
                <a:moveTo>
                  <a:pt x="0" y="3590999"/>
                </a:moveTo>
                <a:lnTo>
                  <a:pt x="7200799" y="3590999"/>
                </a:lnTo>
                <a:lnTo>
                  <a:pt x="7200799" y="0"/>
                </a:lnTo>
                <a:lnTo>
                  <a:pt x="0" y="0"/>
                </a:lnTo>
                <a:lnTo>
                  <a:pt x="0" y="3590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1067865"/>
            <a:ext cx="7200800" cy="3591000"/>
          </a:xfrm>
          <a:custGeom>
            <a:avLst/>
            <a:gdLst/>
            <a:ahLst/>
            <a:cxnLst/>
            <a:rect l="l" t="t" r="r" b="b"/>
            <a:pathLst>
              <a:path w="7200800" h="3591000">
                <a:moveTo>
                  <a:pt x="0" y="0"/>
                </a:moveTo>
                <a:lnTo>
                  <a:pt x="7200800" y="0"/>
                </a:lnTo>
                <a:lnTo>
                  <a:pt x="7200800" y="3591000"/>
                </a:lnTo>
                <a:lnTo>
                  <a:pt x="0" y="3591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608" y="772665"/>
            <a:ext cx="5040559" cy="590400"/>
          </a:xfrm>
          <a:custGeom>
            <a:avLst/>
            <a:gdLst/>
            <a:ahLst/>
            <a:cxnLst/>
            <a:rect l="l" t="t" r="r" b="b"/>
            <a:pathLst>
              <a:path w="5040559" h="590400">
                <a:moveTo>
                  <a:pt x="0" y="98402"/>
                </a:moveTo>
                <a:lnTo>
                  <a:pt x="0" y="491996"/>
                </a:lnTo>
                <a:lnTo>
                  <a:pt x="987" y="505987"/>
                </a:lnTo>
                <a:lnTo>
                  <a:pt x="15650" y="545265"/>
                </a:lnTo>
                <a:lnTo>
                  <a:pt x="44642" y="574430"/>
                </a:lnTo>
                <a:lnTo>
                  <a:pt x="83806" y="589325"/>
                </a:lnTo>
                <a:lnTo>
                  <a:pt x="98402" y="590400"/>
                </a:lnTo>
                <a:lnTo>
                  <a:pt x="4942157" y="590400"/>
                </a:lnTo>
                <a:lnTo>
                  <a:pt x="4983251" y="581434"/>
                </a:lnTo>
                <a:lnTo>
                  <a:pt x="5016248" y="556756"/>
                </a:lnTo>
                <a:lnTo>
                  <a:pt x="5036361" y="520520"/>
                </a:lnTo>
                <a:lnTo>
                  <a:pt x="5040559" y="491996"/>
                </a:lnTo>
                <a:lnTo>
                  <a:pt x="5040559" y="98402"/>
                </a:lnTo>
                <a:lnTo>
                  <a:pt x="5031594" y="57308"/>
                </a:lnTo>
                <a:lnTo>
                  <a:pt x="5006916" y="24311"/>
                </a:lnTo>
                <a:lnTo>
                  <a:pt x="4970681" y="4197"/>
                </a:lnTo>
                <a:lnTo>
                  <a:pt x="4942157" y="0"/>
                </a:lnTo>
                <a:lnTo>
                  <a:pt x="98402" y="0"/>
                </a:lnTo>
                <a:lnTo>
                  <a:pt x="57308" y="8964"/>
                </a:lnTo>
                <a:lnTo>
                  <a:pt x="24311" y="33642"/>
                </a:lnTo>
                <a:lnTo>
                  <a:pt x="4197" y="69877"/>
                </a:lnTo>
                <a:lnTo>
                  <a:pt x="0" y="98402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0250" y="929148"/>
            <a:ext cx="1715384" cy="279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95"/>
              </a:lnSpc>
              <a:spcBef>
                <a:spcPts val="109"/>
              </a:spcBef>
            </a:pPr>
            <a:r>
              <a:rPr sz="3000" spc="0" baseline="273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3000" spc="-14" baseline="27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3000" spc="0" baseline="2730" dirty="0">
                <a:solidFill>
                  <a:srgbClr val="FFFFFF"/>
                </a:solidFill>
                <a:latin typeface="Calibri"/>
                <a:cs typeface="Calibri"/>
              </a:rPr>
              <a:t>ORMAZIONE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1067865"/>
            <a:ext cx="7200800" cy="359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787461" marR="769993" indent="-228599">
              <a:lnSpc>
                <a:spcPts val="2200"/>
              </a:lnSpc>
              <a:spcBef>
                <a:spcPts val="2296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d</a:t>
            </a:r>
            <a:r>
              <a:rPr sz="2000" spc="-19" dirty="0">
                <a:latin typeface="Calibri"/>
                <a:cs typeface="Calibri"/>
              </a:rPr>
              <a:t>at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 di l</a:t>
            </a:r>
            <a:r>
              <a:rPr sz="2000" spc="-2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2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o i</a:t>
            </a:r>
            <a:r>
              <a:rPr sz="2000" spc="-9" dirty="0">
                <a:latin typeface="Calibri"/>
                <a:cs typeface="Calibri"/>
              </a:rPr>
              <a:t>n</a:t>
            </a:r>
            <a:r>
              <a:rPr sz="2000" spc="-39" dirty="0">
                <a:latin typeface="Calibri"/>
                <a:cs typeface="Calibri"/>
              </a:rPr>
              <a:t>f</a:t>
            </a:r>
            <a:r>
              <a:rPr sz="2000" spc="0" dirty="0">
                <a:latin typeface="Calibri"/>
                <a:cs typeface="Calibri"/>
              </a:rPr>
              <a:t>orma l</a:t>
            </a:r>
            <a:r>
              <a:rPr sz="2000" spc="-2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-19" dirty="0">
                <a:latin typeface="Calibri"/>
                <a:cs typeface="Calibri"/>
              </a:rPr>
              <a:t>at</a:t>
            </a:r>
            <a:r>
              <a:rPr sz="2000" spc="0" dirty="0">
                <a:latin typeface="Calibri"/>
                <a:cs typeface="Calibri"/>
              </a:rPr>
              <a:t>ori e chiunque e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 in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tie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110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onsegnando o </a:t>
            </a:r>
            <a:r>
              <a:rPr sz="2000" spc="-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f</a:t>
            </a:r>
            <a:r>
              <a:rPr sz="2000" spc="0" dirty="0">
                <a:latin typeface="Calibri"/>
                <a:cs typeface="Calibri"/>
              </a:rPr>
              <a:t>fi</a:t>
            </a:r>
            <a:r>
              <a:rPr sz="2000" spc="19" dirty="0">
                <a:latin typeface="Calibri"/>
                <a:cs typeface="Calibri"/>
              </a:rPr>
              <a:t>g</a:t>
            </a:r>
            <a:r>
              <a:rPr sz="2000" spc="-14" dirty="0">
                <a:latin typeface="Calibri"/>
                <a:cs typeface="Calibri"/>
              </a:rPr>
              <a:t>g</a:t>
            </a:r>
            <a:r>
              <a:rPr sz="2000" spc="0" dirty="0">
                <a:latin typeface="Calibri"/>
                <a:cs typeface="Calibri"/>
              </a:rPr>
              <a:t>endo m</a:t>
            </a:r>
            <a:r>
              <a:rPr sz="2000" spc="-19" dirty="0">
                <a:latin typeface="Calibri"/>
                <a:cs typeface="Calibri"/>
              </a:rPr>
              <a:t>at</a:t>
            </a:r>
            <a:r>
              <a:rPr sz="2000" spc="0" dirty="0">
                <a:latin typeface="Calibri"/>
                <a:cs typeface="Calibri"/>
              </a:rPr>
              <a:t>eriali i</a:t>
            </a:r>
            <a:r>
              <a:rPr sz="2000" spc="-9" dirty="0">
                <a:latin typeface="Calibri"/>
                <a:cs typeface="Calibri"/>
              </a:rPr>
              <a:t>n</a:t>
            </a:r>
            <a:r>
              <a:rPr sz="2000" spc="-39" dirty="0">
                <a:latin typeface="Calibri"/>
                <a:cs typeface="Calibri"/>
              </a:rPr>
              <a:t>f</a:t>
            </a:r>
            <a:r>
              <a:rPr sz="2000" spc="0" dirty="0">
                <a:latin typeface="Calibri"/>
                <a:cs typeface="Calibri"/>
              </a:rPr>
              <a:t>orm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0" dirty="0">
                <a:latin typeface="Calibri"/>
                <a:cs typeface="Calibri"/>
              </a:rPr>
              <a:t>tivi</a:t>
            </a:r>
            <a:endParaRPr sz="2000">
              <a:latin typeface="Calibri"/>
              <a:cs typeface="Calibri"/>
            </a:endParaRPr>
          </a:p>
          <a:p>
            <a:pPr marL="787461" marR="1305993" indent="-228599">
              <a:lnSpc>
                <a:spcPts val="2170"/>
              </a:lnSpc>
              <a:spcBef>
                <a:spcPts val="398"/>
              </a:spcBef>
            </a:pPr>
            <a:r>
              <a:rPr sz="2000" spc="0" dirty="0">
                <a:solidFill>
                  <a:srgbClr val="FF0000"/>
                </a:solidFill>
                <a:latin typeface="Calibri"/>
                <a:cs typeface="Calibri"/>
              </a:rPr>
              <a:t>-</a:t>
            </a:r>
            <a:r>
              <a:rPr sz="2000" spc="7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0" dirty="0">
                <a:solidFill>
                  <a:srgbClr val="FF0000"/>
                </a:solidFill>
                <a:latin typeface="Calibri"/>
                <a:cs typeface="Calibri"/>
              </a:rPr>
              <a:t>necessi</a:t>
            </a:r>
            <a:r>
              <a:rPr sz="2000" spc="-2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000" spc="0" dirty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2000" spc="0" dirty="0">
                <a:latin typeface="Calibri"/>
                <a:cs typeface="Calibri"/>
              </a:rPr>
              <a:t>di so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oposizione a misu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 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empe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0" dirty="0">
                <a:latin typeface="Calibri"/>
                <a:cs typeface="Calibri"/>
              </a:rPr>
              <a:t>tu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orpo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ea</a:t>
            </a:r>
            <a:endParaRPr sz="2000">
              <a:latin typeface="Calibri"/>
              <a:cs typeface="Calibri"/>
            </a:endParaRPr>
          </a:p>
          <a:p>
            <a:pPr marL="787461" marR="889686" indent="-228599">
              <a:lnSpc>
                <a:spcPts val="2200"/>
              </a:lnSpc>
              <a:spcBef>
                <a:spcPts val="371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dichia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azione si</a:t>
            </a:r>
            <a:r>
              <a:rPr sz="2000" spc="-19" dirty="0">
                <a:latin typeface="Calibri"/>
                <a:cs typeface="Calibri"/>
              </a:rPr>
              <a:t>nt</a:t>
            </a:r>
            <a:r>
              <a:rPr sz="2000" spc="0" dirty="0">
                <a:latin typeface="Calibri"/>
                <a:cs typeface="Calibri"/>
              </a:rPr>
              <a:t>omi di i</a:t>
            </a:r>
            <a:r>
              <a:rPr sz="2000" spc="-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fluen</a:t>
            </a:r>
            <a:r>
              <a:rPr sz="2000" spc="-29" dirty="0">
                <a:latin typeface="Calibri"/>
                <a:cs typeface="Calibri"/>
              </a:rPr>
              <a:t>z</a:t>
            </a:r>
            <a:r>
              <a:rPr sz="2000" spc="0" dirty="0">
                <a:latin typeface="Calibri"/>
                <a:cs typeface="Calibri"/>
              </a:rPr>
              <a:t>a, 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empe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0" dirty="0">
                <a:latin typeface="Calibri"/>
                <a:cs typeface="Calibri"/>
              </a:rPr>
              <a:t>tu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a, p</a:t>
            </a:r>
            <a:r>
              <a:rPr sz="2000" spc="-29" dirty="0">
                <a:latin typeface="Calibri"/>
                <a:cs typeface="Calibri"/>
              </a:rPr>
              <a:t>r</a:t>
            </a:r>
            <a:r>
              <a:rPr sz="2000" spc="-9" dirty="0">
                <a:latin typeface="Calibri"/>
                <a:cs typeface="Calibri"/>
              </a:rPr>
              <a:t>o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enien</a:t>
            </a:r>
            <a:r>
              <a:rPr sz="2000" spc="-29" dirty="0">
                <a:latin typeface="Calibri"/>
                <a:cs typeface="Calibri"/>
              </a:rPr>
              <a:t>z</a:t>
            </a:r>
            <a:r>
              <a:rPr sz="2000" spc="0" dirty="0">
                <a:latin typeface="Calibri"/>
                <a:cs typeface="Calibri"/>
              </a:rPr>
              <a:t>a da </a:t>
            </a:r>
            <a:r>
              <a:rPr sz="2000" spc="-39" dirty="0">
                <a:latin typeface="Calibri"/>
                <a:cs typeface="Calibri"/>
              </a:rPr>
              <a:t>z</a:t>
            </a:r>
            <a:r>
              <a:rPr sz="2000" spc="0" dirty="0">
                <a:latin typeface="Calibri"/>
                <a:cs typeface="Calibri"/>
              </a:rPr>
              <a:t>one a rischio o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o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on pe</a:t>
            </a:r>
            <a:r>
              <a:rPr sz="2000" spc="-34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sone positi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e al virus</a:t>
            </a:r>
            <a:endParaRPr sz="2000">
              <a:latin typeface="Calibri"/>
              <a:cs typeface="Calibri"/>
            </a:endParaRPr>
          </a:p>
          <a:p>
            <a:pPr marL="787461" marR="689218" indent="-228599">
              <a:lnSpc>
                <a:spcPts val="2200"/>
              </a:lnSpc>
              <a:spcBef>
                <a:spcPts val="365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impegno a risp</a:t>
            </a:r>
            <a:r>
              <a:rPr sz="2000" spc="-9" dirty="0">
                <a:latin typeface="Calibri"/>
                <a:cs typeface="Calibri"/>
              </a:rPr>
              <a:t>e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 tu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e le disposizioni delle Au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ori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a e del d</a:t>
            </a:r>
            <a:r>
              <a:rPr sz="2000" spc="-19" dirty="0">
                <a:latin typeface="Calibri"/>
                <a:cs typeface="Calibri"/>
              </a:rPr>
              <a:t>at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 di l</a:t>
            </a:r>
            <a:r>
              <a:rPr sz="2000" spc="-2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2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o nel </a:t>
            </a:r>
            <a:r>
              <a:rPr sz="2000" spc="-39" dirty="0">
                <a:latin typeface="Calibri"/>
                <a:cs typeface="Calibri"/>
              </a:rPr>
              <a:t>f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 accesso in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tie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3567" y="1569211"/>
            <a:ext cx="7200799" cy="2573549"/>
          </a:xfrm>
          <a:custGeom>
            <a:avLst/>
            <a:gdLst/>
            <a:ahLst/>
            <a:cxnLst/>
            <a:rect l="l" t="t" r="r" b="b"/>
            <a:pathLst>
              <a:path w="7200799" h="2573549">
                <a:moveTo>
                  <a:pt x="0" y="2573549"/>
                </a:moveTo>
                <a:lnTo>
                  <a:pt x="7200799" y="2573549"/>
                </a:lnTo>
                <a:lnTo>
                  <a:pt x="7200799" y="0"/>
                </a:lnTo>
                <a:lnTo>
                  <a:pt x="0" y="0"/>
                </a:lnTo>
                <a:lnTo>
                  <a:pt x="0" y="25735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1569210"/>
            <a:ext cx="7200800" cy="2573550"/>
          </a:xfrm>
          <a:custGeom>
            <a:avLst/>
            <a:gdLst/>
            <a:ahLst/>
            <a:cxnLst/>
            <a:rect l="l" t="t" r="r" b="b"/>
            <a:pathLst>
              <a:path w="7200800" h="2573550">
                <a:moveTo>
                  <a:pt x="0" y="0"/>
                </a:moveTo>
                <a:lnTo>
                  <a:pt x="7200800" y="0"/>
                </a:lnTo>
                <a:lnTo>
                  <a:pt x="7200800" y="2573550"/>
                </a:lnTo>
                <a:lnTo>
                  <a:pt x="0" y="257355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608" y="1288770"/>
            <a:ext cx="5040559" cy="560880"/>
          </a:xfrm>
          <a:custGeom>
            <a:avLst/>
            <a:gdLst/>
            <a:ahLst/>
            <a:cxnLst/>
            <a:rect l="l" t="t" r="r" b="b"/>
            <a:pathLst>
              <a:path w="5040559" h="560880">
                <a:moveTo>
                  <a:pt x="0" y="93480"/>
                </a:moveTo>
                <a:lnTo>
                  <a:pt x="0" y="467400"/>
                </a:lnTo>
                <a:lnTo>
                  <a:pt x="192" y="473445"/>
                </a:lnTo>
                <a:lnTo>
                  <a:pt x="12342" y="513856"/>
                </a:lnTo>
                <a:lnTo>
                  <a:pt x="40113" y="544160"/>
                </a:lnTo>
                <a:lnTo>
                  <a:pt x="78899" y="559749"/>
                </a:lnTo>
                <a:lnTo>
                  <a:pt x="93479" y="560880"/>
                </a:lnTo>
                <a:lnTo>
                  <a:pt x="4947079" y="560880"/>
                </a:lnTo>
                <a:lnTo>
                  <a:pt x="4993536" y="548537"/>
                </a:lnTo>
                <a:lnTo>
                  <a:pt x="5023839" y="520766"/>
                </a:lnTo>
                <a:lnTo>
                  <a:pt x="5039429" y="481980"/>
                </a:lnTo>
                <a:lnTo>
                  <a:pt x="5040559" y="467400"/>
                </a:lnTo>
                <a:lnTo>
                  <a:pt x="5040559" y="93480"/>
                </a:lnTo>
                <a:lnTo>
                  <a:pt x="5028216" y="47023"/>
                </a:lnTo>
                <a:lnTo>
                  <a:pt x="5000445" y="16719"/>
                </a:lnTo>
                <a:lnTo>
                  <a:pt x="4961659" y="1130"/>
                </a:lnTo>
                <a:lnTo>
                  <a:pt x="4947079" y="0"/>
                </a:lnTo>
                <a:lnTo>
                  <a:pt x="93479" y="0"/>
                </a:lnTo>
                <a:lnTo>
                  <a:pt x="47022" y="12342"/>
                </a:lnTo>
                <a:lnTo>
                  <a:pt x="16719" y="40114"/>
                </a:lnTo>
                <a:lnTo>
                  <a:pt x="1130" y="78900"/>
                </a:lnTo>
                <a:lnTo>
                  <a:pt x="0" y="93480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8809" y="1434685"/>
            <a:ext cx="4554347" cy="266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0"/>
              </a:lnSpc>
              <a:spcBef>
                <a:spcPts val="104"/>
              </a:spcBef>
            </a:pPr>
            <a:r>
              <a:rPr sz="2850" spc="-14" baseline="287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850" spc="0" baseline="2874" dirty="0">
                <a:solidFill>
                  <a:srgbClr val="FFFFFF"/>
                </a:solidFill>
                <a:latin typeface="Calibri"/>
                <a:cs typeface="Calibri"/>
              </a:rPr>
              <a:t>CC</a:t>
            </a:r>
            <a:r>
              <a:rPr sz="2850" spc="-14" baseline="287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850" spc="0" baseline="2874" dirty="0">
                <a:solidFill>
                  <a:srgbClr val="FFFFFF"/>
                </a:solidFill>
                <a:latin typeface="Calibri"/>
                <a:cs typeface="Calibri"/>
              </a:rPr>
              <a:t>SSO DEI </a:t>
            </a:r>
            <a:r>
              <a:rPr sz="2850" spc="-14" baseline="2874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850" spc="0" baseline="2874" dirty="0">
                <a:solidFill>
                  <a:srgbClr val="FFFFFF"/>
                </a:solidFill>
                <a:latin typeface="Calibri"/>
                <a:cs typeface="Calibri"/>
              </a:rPr>
              <a:t>ORNI</a:t>
            </a:r>
            <a:r>
              <a:rPr sz="2850" spc="-54" baseline="287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850" spc="0" baseline="2874" dirty="0">
                <a:solidFill>
                  <a:srgbClr val="FFFFFF"/>
                </a:solidFill>
                <a:latin typeface="Calibri"/>
                <a:cs typeface="Calibri"/>
              </a:rPr>
              <a:t>ORI </a:t>
            </a:r>
            <a:r>
              <a:rPr sz="2850" spc="-14" baseline="287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850" spc="-9" baseline="287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850" spc="0" baseline="2874" dirty="0">
                <a:solidFill>
                  <a:srgbClr val="FFFFFF"/>
                </a:solidFill>
                <a:latin typeface="Calibri"/>
                <a:cs typeface="Calibri"/>
              </a:rPr>
              <a:t>TERNI AI CANTIERI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1569210"/>
            <a:ext cx="7200800" cy="2573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730311" marR="611672" indent="-171449">
              <a:lnSpc>
                <a:spcPts val="2100"/>
              </a:lnSpc>
              <a:spcBef>
                <a:spcPts val="2107"/>
              </a:spcBef>
            </a:pPr>
            <a:r>
              <a:rPr sz="1900" spc="0" dirty="0">
                <a:latin typeface="Calibri"/>
                <a:cs typeface="Calibri"/>
              </a:rPr>
              <a:t>-</a:t>
            </a:r>
            <a:r>
              <a:rPr sz="1900" spc="-291" dirty="0">
                <a:latin typeface="Calibri"/>
                <a:cs typeface="Calibri"/>
              </a:rPr>
              <a:t> </a:t>
            </a:r>
            <a:r>
              <a:rPr sz="1900" spc="0" dirty="0">
                <a:latin typeface="Calibri"/>
                <a:cs typeface="Calibri"/>
              </a:rPr>
              <a:t>p</a:t>
            </a:r>
            <a:r>
              <a:rPr sz="1900" spc="-29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ocedu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 di ing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ess</a:t>
            </a:r>
            <a:r>
              <a:rPr sz="1900" spc="-34" dirty="0">
                <a:latin typeface="Calibri"/>
                <a:cs typeface="Calibri"/>
              </a:rPr>
              <a:t>o</a:t>
            </a:r>
            <a:r>
              <a:rPr sz="1900" spc="0" dirty="0">
                <a:latin typeface="Calibri"/>
                <a:cs typeface="Calibri"/>
              </a:rPr>
              <a:t>, t</a:t>
            </a:r>
            <a:r>
              <a:rPr sz="1900" spc="-39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ansi</a:t>
            </a:r>
            <a:r>
              <a:rPr sz="1900" spc="-14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o e usci</a:t>
            </a:r>
            <a:r>
              <a:rPr sz="1900" spc="-25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a, media</a:t>
            </a:r>
            <a:r>
              <a:rPr sz="1900" spc="-14" dirty="0">
                <a:latin typeface="Calibri"/>
                <a:cs typeface="Calibri"/>
              </a:rPr>
              <a:t>n</a:t>
            </a:r>
            <a:r>
              <a:rPr sz="1900" spc="-19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e modali</a:t>
            </a:r>
            <a:r>
              <a:rPr sz="1900" spc="-25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a, pe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-14" dirty="0">
                <a:latin typeface="Calibri"/>
                <a:cs typeface="Calibri"/>
              </a:rPr>
              <a:t>c</a:t>
            </a:r>
            <a:r>
              <a:rPr sz="1900" spc="0" dirty="0">
                <a:latin typeface="Calibri"/>
                <a:cs typeface="Calibri"/>
              </a:rPr>
              <a:t>o</a:t>
            </a:r>
            <a:r>
              <a:rPr sz="1900" spc="-29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si e </a:t>
            </a:r>
            <a:r>
              <a:rPr sz="1900" spc="-19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empi</a:t>
            </a:r>
            <a:r>
              <a:rPr sz="1900" spc="-19" dirty="0">
                <a:latin typeface="Calibri"/>
                <a:cs typeface="Calibri"/>
              </a:rPr>
              <a:t>s</a:t>
            </a:r>
            <a:r>
              <a:rPr sz="1900" spc="0" dirty="0">
                <a:latin typeface="Calibri"/>
                <a:cs typeface="Calibri"/>
              </a:rPr>
              <a:t>tiche p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ed</a:t>
            </a:r>
            <a:r>
              <a:rPr sz="1900" spc="-14" dirty="0">
                <a:latin typeface="Calibri"/>
                <a:cs typeface="Calibri"/>
              </a:rPr>
              <a:t>e</a:t>
            </a:r>
            <a:r>
              <a:rPr sz="1900" spc="0" dirty="0">
                <a:latin typeface="Calibri"/>
                <a:cs typeface="Calibri"/>
              </a:rPr>
              <a:t>fini</a:t>
            </a:r>
            <a:r>
              <a:rPr sz="1900" spc="-19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e, </a:t>
            </a:r>
            <a:r>
              <a:rPr sz="1900" spc="-14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on i</a:t>
            </a:r>
            <a:r>
              <a:rPr sz="1900" spc="-14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900" spc="-19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eg</a:t>
            </a:r>
            <a:r>
              <a:rPr sz="1900" spc="-39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azione in appendice nel Piano di sicu</a:t>
            </a:r>
            <a:r>
              <a:rPr sz="19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900" spc="-14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900" spc="-29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a e </a:t>
            </a:r>
            <a:r>
              <a:rPr sz="1900" spc="-14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oo</a:t>
            </a:r>
            <a:r>
              <a:rPr sz="19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diname</a:t>
            </a:r>
            <a:r>
              <a:rPr sz="1900" spc="-14" dirty="0">
                <a:solidFill>
                  <a:srgbClr val="FF0000"/>
                </a:solidFill>
                <a:latin typeface="Calibri"/>
                <a:cs typeface="Calibri"/>
              </a:rPr>
              <a:t>nt</a:t>
            </a:r>
            <a:r>
              <a:rPr sz="19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endParaRPr sz="19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99"/>
              </a:spcBef>
            </a:pPr>
            <a:r>
              <a:rPr sz="1900" spc="0" dirty="0">
                <a:latin typeface="Calibri"/>
                <a:cs typeface="Calibri"/>
              </a:rPr>
              <a:t>-</a:t>
            </a:r>
            <a:r>
              <a:rPr sz="1900" spc="-291" dirty="0">
                <a:latin typeface="Calibri"/>
                <a:cs typeface="Calibri"/>
              </a:rPr>
              <a:t> </a:t>
            </a:r>
            <a:r>
              <a:rPr sz="1900" spc="0" dirty="0">
                <a:latin typeface="Calibri"/>
                <a:cs typeface="Calibri"/>
              </a:rPr>
              <a:t>permanen</a:t>
            </a:r>
            <a:r>
              <a:rPr sz="1900" spc="-29" dirty="0">
                <a:latin typeface="Calibri"/>
                <a:cs typeface="Calibri"/>
              </a:rPr>
              <a:t>z</a:t>
            </a:r>
            <a:r>
              <a:rPr sz="1900" spc="0" dirty="0">
                <a:latin typeface="Calibri"/>
                <a:cs typeface="Calibri"/>
              </a:rPr>
              <a:t>a a bo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do del m</a:t>
            </a:r>
            <a:r>
              <a:rPr sz="1900" spc="-14" dirty="0">
                <a:latin typeface="Calibri"/>
                <a:cs typeface="Calibri"/>
              </a:rPr>
              <a:t>e</a:t>
            </a:r>
            <a:r>
              <a:rPr sz="1900" spc="0" dirty="0">
                <a:latin typeface="Calibri"/>
                <a:cs typeface="Calibri"/>
              </a:rPr>
              <a:t>z</a:t>
            </a:r>
            <a:r>
              <a:rPr sz="1900" spc="-39" dirty="0">
                <a:latin typeface="Calibri"/>
                <a:cs typeface="Calibri"/>
              </a:rPr>
              <a:t>z</a:t>
            </a:r>
            <a:r>
              <a:rPr sz="1900" spc="0" dirty="0">
                <a:latin typeface="Calibri"/>
                <a:cs typeface="Calibri"/>
              </a:rPr>
              <a:t>o</a:t>
            </a:r>
            <a:endParaRPr sz="19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115"/>
              </a:spcBef>
            </a:pPr>
            <a:r>
              <a:rPr sz="1900" spc="0" dirty="0">
                <a:latin typeface="Calibri"/>
                <a:cs typeface="Calibri"/>
              </a:rPr>
              <a:t>-</a:t>
            </a:r>
            <a:r>
              <a:rPr sz="1900" spc="-291" dirty="0">
                <a:latin typeface="Calibri"/>
                <a:cs typeface="Calibri"/>
              </a:rPr>
              <a:t> </a:t>
            </a:r>
            <a:r>
              <a:rPr sz="1900" spc="0" dirty="0">
                <a:latin typeface="Calibri"/>
                <a:cs typeface="Calibri"/>
              </a:rPr>
              <a:t>divi</a:t>
            </a:r>
            <a:r>
              <a:rPr sz="1900" spc="-9" dirty="0">
                <a:latin typeface="Calibri"/>
                <a:cs typeface="Calibri"/>
              </a:rPr>
              <a:t>e</a:t>
            </a:r>
            <a:r>
              <a:rPr sz="1900" spc="-14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o di accesso ai lo</a:t>
            </a:r>
            <a:r>
              <a:rPr sz="1900" spc="-14" dirty="0">
                <a:latin typeface="Calibri"/>
                <a:cs typeface="Calibri"/>
              </a:rPr>
              <a:t>c</a:t>
            </a:r>
            <a:r>
              <a:rPr sz="1900" spc="0" dirty="0">
                <a:latin typeface="Calibri"/>
                <a:cs typeface="Calibri"/>
              </a:rPr>
              <a:t>ali chiusi </a:t>
            </a:r>
            <a:r>
              <a:rPr sz="1900" spc="-14" dirty="0">
                <a:latin typeface="Calibri"/>
                <a:cs typeface="Calibri"/>
              </a:rPr>
              <a:t>c</a:t>
            </a:r>
            <a:r>
              <a:rPr sz="1900" spc="0" dirty="0">
                <a:latin typeface="Calibri"/>
                <a:cs typeface="Calibri"/>
              </a:rPr>
              <a:t>omuni del </a:t>
            </a:r>
            <a:r>
              <a:rPr sz="1900" spc="-14" dirty="0">
                <a:latin typeface="Calibri"/>
                <a:cs typeface="Calibri"/>
              </a:rPr>
              <a:t>c</a:t>
            </a:r>
            <a:r>
              <a:rPr sz="1900" spc="0" dirty="0">
                <a:latin typeface="Calibri"/>
                <a:cs typeface="Calibri"/>
              </a:rPr>
              <a:t>a</a:t>
            </a:r>
            <a:r>
              <a:rPr sz="1900" spc="-14" dirty="0">
                <a:latin typeface="Calibri"/>
                <a:cs typeface="Calibri"/>
              </a:rPr>
              <a:t>n</a:t>
            </a:r>
            <a:r>
              <a:rPr sz="1900" spc="0" dirty="0">
                <a:latin typeface="Calibri"/>
                <a:cs typeface="Calibri"/>
              </a:rPr>
              <a:t>tie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</a:t>
            </a:r>
            <a:endParaRPr sz="1900">
              <a:latin typeface="Calibri"/>
              <a:cs typeface="Calibri"/>
            </a:endParaRPr>
          </a:p>
          <a:p>
            <a:pPr marL="730311" marR="815648" indent="-171449">
              <a:lnSpc>
                <a:spcPts val="2070"/>
              </a:lnSpc>
              <a:spcBef>
                <a:spcPts val="368"/>
              </a:spcBef>
            </a:pPr>
            <a:r>
              <a:rPr sz="1900" spc="0" dirty="0">
                <a:latin typeface="Calibri"/>
                <a:cs typeface="Calibri"/>
              </a:rPr>
              <a:t>-</a:t>
            </a:r>
            <a:r>
              <a:rPr sz="1900" spc="-291" dirty="0">
                <a:latin typeface="Calibri"/>
                <a:cs typeface="Calibri"/>
              </a:rPr>
              <a:t> </a:t>
            </a:r>
            <a:r>
              <a:rPr sz="1900" spc="0" dirty="0">
                <a:latin typeface="Calibri"/>
                <a:cs typeface="Calibri"/>
              </a:rPr>
              <a:t>individua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e/in</a:t>
            </a:r>
            <a:r>
              <a:rPr sz="1900" spc="-19" dirty="0">
                <a:latin typeface="Calibri"/>
                <a:cs typeface="Calibri"/>
              </a:rPr>
              <a:t>s</a:t>
            </a:r>
            <a:r>
              <a:rPr sz="1900" spc="-25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alla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 se</a:t>
            </a:r>
            <a:r>
              <a:rPr sz="1900" spc="14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vizi igienici dedi</a:t>
            </a:r>
            <a:r>
              <a:rPr sz="1900" spc="-14" dirty="0">
                <a:latin typeface="Calibri"/>
                <a:cs typeface="Calibri"/>
              </a:rPr>
              <a:t>ca</a:t>
            </a:r>
            <a:r>
              <a:rPr sz="1900" spc="0" dirty="0">
                <a:latin typeface="Calibri"/>
                <a:cs typeface="Calibri"/>
              </a:rPr>
              <a:t>ti, p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-4" dirty="0">
                <a:latin typeface="Calibri"/>
                <a:cs typeface="Calibri"/>
              </a:rPr>
              <a:t>e</a:t>
            </a:r>
            <a:r>
              <a:rPr sz="1900" spc="-14" dirty="0">
                <a:latin typeface="Calibri"/>
                <a:cs typeface="Calibri"/>
              </a:rPr>
              <a:t>v</a:t>
            </a:r>
            <a:r>
              <a:rPr sz="1900" spc="0" dirty="0">
                <a:latin typeface="Calibri"/>
                <a:cs typeface="Calibri"/>
              </a:rPr>
              <a:t>ede</a:t>
            </a:r>
            <a:r>
              <a:rPr sz="1900" spc="-25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e il divi</a:t>
            </a:r>
            <a:r>
              <a:rPr sz="1900" spc="-9" dirty="0">
                <a:latin typeface="Calibri"/>
                <a:cs typeface="Calibri"/>
              </a:rPr>
              <a:t>e</a:t>
            </a:r>
            <a:r>
              <a:rPr sz="1900" spc="-14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o di utiliz</a:t>
            </a:r>
            <a:r>
              <a:rPr sz="1900" spc="-39" dirty="0">
                <a:latin typeface="Calibri"/>
                <a:cs typeface="Calibri"/>
              </a:rPr>
              <a:t>z</a:t>
            </a:r>
            <a:r>
              <a:rPr sz="1900" spc="0" dirty="0">
                <a:latin typeface="Calibri"/>
                <a:cs typeface="Calibri"/>
              </a:rPr>
              <a:t>o di quelli del pe</a:t>
            </a:r>
            <a:r>
              <a:rPr sz="1900" spc="-29" dirty="0">
                <a:latin typeface="Calibri"/>
                <a:cs typeface="Calibri"/>
              </a:rPr>
              <a:t>r</a:t>
            </a:r>
            <a:r>
              <a:rPr sz="1900" spc="0" dirty="0">
                <a:latin typeface="Calibri"/>
                <a:cs typeface="Calibri"/>
              </a:rPr>
              <a:t>sonale dipende</a:t>
            </a:r>
            <a:r>
              <a:rPr sz="1900" spc="-14" dirty="0">
                <a:latin typeface="Calibri"/>
                <a:cs typeface="Calibri"/>
              </a:rPr>
              <a:t>n</a:t>
            </a:r>
            <a:r>
              <a:rPr sz="1900" spc="-19" dirty="0">
                <a:latin typeface="Calibri"/>
                <a:cs typeface="Calibri"/>
              </a:rPr>
              <a:t>t</a:t>
            </a:r>
            <a:r>
              <a:rPr sz="1900" spc="0" dirty="0">
                <a:latin typeface="Calibri"/>
                <a:cs typeface="Calibri"/>
              </a:rPr>
              <a:t>e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64581" y="0"/>
            <a:ext cx="1562792" cy="5118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5143499"/>
          </a:xfrm>
          <a:custGeom>
            <a:avLst/>
            <a:gdLst/>
            <a:ahLst/>
            <a:cxnLst/>
            <a:rect l="l" t="t" r="r" b="b"/>
            <a:pathLst>
              <a:path w="9143999" h="5143499">
                <a:moveTo>
                  <a:pt x="9143999" y="0"/>
                </a:moveTo>
                <a:lnTo>
                  <a:pt x="0" y="0"/>
                </a:lnTo>
                <a:lnTo>
                  <a:pt x="0" y="5143499"/>
                </a:lnTo>
                <a:lnTo>
                  <a:pt x="9143999" y="5143499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46919" y="2776526"/>
            <a:ext cx="4070950" cy="584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r>
              <a:rPr sz="4400" spc="-20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on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e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st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99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no</a:t>
            </a:r>
            <a:r>
              <a:rPr sz="44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m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100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vo</a:t>
            </a:r>
            <a:endParaRPr sz="44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3567" y="1027725"/>
            <a:ext cx="7200799" cy="3553199"/>
          </a:xfrm>
          <a:custGeom>
            <a:avLst/>
            <a:gdLst/>
            <a:ahLst/>
            <a:cxnLst/>
            <a:rect l="l" t="t" r="r" b="b"/>
            <a:pathLst>
              <a:path w="7200799" h="3553199">
                <a:moveTo>
                  <a:pt x="0" y="3553199"/>
                </a:moveTo>
                <a:lnTo>
                  <a:pt x="7200799" y="3553199"/>
                </a:lnTo>
                <a:lnTo>
                  <a:pt x="7200799" y="0"/>
                </a:lnTo>
                <a:lnTo>
                  <a:pt x="0" y="0"/>
                </a:lnTo>
                <a:lnTo>
                  <a:pt x="0" y="3553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1027724"/>
            <a:ext cx="7200800" cy="3553200"/>
          </a:xfrm>
          <a:custGeom>
            <a:avLst/>
            <a:gdLst/>
            <a:ahLst/>
            <a:cxnLst/>
            <a:rect l="l" t="t" r="r" b="b"/>
            <a:pathLst>
              <a:path w="7200800" h="3553200">
                <a:moveTo>
                  <a:pt x="0" y="0"/>
                </a:moveTo>
                <a:lnTo>
                  <a:pt x="7200800" y="0"/>
                </a:lnTo>
                <a:lnTo>
                  <a:pt x="7200800" y="3553200"/>
                </a:lnTo>
                <a:lnTo>
                  <a:pt x="0" y="35532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608" y="850605"/>
            <a:ext cx="5040559" cy="354239"/>
          </a:xfrm>
          <a:custGeom>
            <a:avLst/>
            <a:gdLst/>
            <a:ahLst/>
            <a:cxnLst/>
            <a:rect l="l" t="t" r="r" b="b"/>
            <a:pathLst>
              <a:path w="5040559" h="354239">
                <a:moveTo>
                  <a:pt x="0" y="59043"/>
                </a:moveTo>
                <a:lnTo>
                  <a:pt x="0" y="295196"/>
                </a:lnTo>
                <a:lnTo>
                  <a:pt x="592" y="303593"/>
                </a:lnTo>
                <a:lnTo>
                  <a:pt x="20187" y="339653"/>
                </a:lnTo>
                <a:lnTo>
                  <a:pt x="59043" y="354239"/>
                </a:lnTo>
                <a:lnTo>
                  <a:pt x="4981515" y="354239"/>
                </a:lnTo>
                <a:lnTo>
                  <a:pt x="5025973" y="334052"/>
                </a:lnTo>
                <a:lnTo>
                  <a:pt x="5040559" y="295196"/>
                </a:lnTo>
                <a:lnTo>
                  <a:pt x="5040559" y="59043"/>
                </a:lnTo>
                <a:lnTo>
                  <a:pt x="5020372" y="14585"/>
                </a:lnTo>
                <a:lnTo>
                  <a:pt x="4981515" y="0"/>
                </a:lnTo>
                <a:lnTo>
                  <a:pt x="59043" y="0"/>
                </a:lnTo>
                <a:lnTo>
                  <a:pt x="14586" y="20187"/>
                </a:lnTo>
                <a:lnTo>
                  <a:pt x="0" y="59043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38722" y="939427"/>
            <a:ext cx="2537934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PULIZIA E </a:t>
            </a:r>
            <a:r>
              <a:rPr sz="1800" spc="-9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spc="0" baseline="2275" dirty="0">
                <a:solidFill>
                  <a:srgbClr val="FFFFFF"/>
                </a:solidFill>
                <a:latin typeface="Calibri"/>
                <a:cs typeface="Calibri"/>
              </a:rPr>
              <a:t>ANIFICAZIONE DEL CANTIERE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1027724"/>
            <a:ext cx="7200800" cy="3553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28"/>
              </a:spcBef>
            </a:pPr>
            <a:endParaRPr sz="900"/>
          </a:p>
          <a:p>
            <a:pPr marL="673161" marR="588601" indent="-114299">
              <a:lnSpc>
                <a:spcPts val="1300"/>
              </a:lnSpc>
              <a:spcBef>
                <a:spcPts val="10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</a:t>
            </a:r>
            <a:r>
              <a:rPr sz="1200" b="1" spc="-9" dirty="0">
                <a:latin typeface="Calibri"/>
                <a:cs typeface="Calibri"/>
              </a:rPr>
              <a:t>at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9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 di l</a:t>
            </a:r>
            <a:r>
              <a:rPr sz="1200" b="1" spc="-14" dirty="0">
                <a:latin typeface="Calibri"/>
                <a:cs typeface="Calibri"/>
              </a:rPr>
              <a:t>a</a:t>
            </a:r>
            <a:r>
              <a:rPr sz="1200" b="1" spc="-9" dirty="0">
                <a:latin typeface="Calibri"/>
                <a:cs typeface="Calibri"/>
              </a:rPr>
              <a:t>v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assicu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 la pulizia giornalie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 e la sanifi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azione periodi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 degli spogli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oi e delle a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ee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omuni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1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limi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azione accesso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empo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aneo a 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ali luoghi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sanifi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azione e igieniz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azione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zzi d</a:t>
            </a:r>
            <a:r>
              <a:rPr sz="1200" spc="-8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ope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a,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abine di guida e pilo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gio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au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 di se</a:t>
            </a:r>
            <a:r>
              <a:rPr sz="1200" spc="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vizio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or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tt</a:t>
            </a:r>
            <a:r>
              <a:rPr sz="1200" spc="0" dirty="0">
                <a:latin typeface="Calibri"/>
                <a:cs typeface="Calibri"/>
              </a:rPr>
              <a:t>a pulizia degli 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trume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individuali di l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impedime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o uso 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omiscuo</a:t>
            </a:r>
            <a:endParaRPr sz="1200">
              <a:latin typeface="Calibri"/>
              <a:cs typeface="Calibri"/>
            </a:endParaRPr>
          </a:p>
          <a:p>
            <a:pPr marL="673161" marR="631723" indent="-114299">
              <a:lnSpc>
                <a:spcPts val="1330"/>
              </a:lnSpc>
              <a:spcBef>
                <a:spcPts val="21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ornitu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 specifi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 d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 disponibile in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sia prima che du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 che al 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ermine della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st</a:t>
            </a:r>
            <a:r>
              <a:rPr sz="1200" spc="0" dirty="0">
                <a:latin typeface="Calibri"/>
                <a:cs typeface="Calibri"/>
              </a:rPr>
              <a:t>azione di l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673161" marR="879558" indent="-114299">
              <a:lnSpc>
                <a:spcPts val="1330"/>
              </a:lnSpc>
              <a:spcBef>
                <a:spcPts val="2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sanifi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azione di tu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 gli allo</a:t>
            </a:r>
            <a:r>
              <a:rPr sz="1200" spc="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giame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e 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tru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tu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e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erne pri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e utiliz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e per le finali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del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58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pulizia e sanifi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azione dei lo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ali, allo</a:t>
            </a:r>
            <a:r>
              <a:rPr sz="1200" spc="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giame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e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zzi in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aso di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esen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a pe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sona si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om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ti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673161" marR="554915" indent="-114299">
              <a:lnSpc>
                <a:spcPts val="1300"/>
              </a:lnSpc>
              <a:spcBef>
                <a:spcPts val="23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periodici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della sanifi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azione </a:t>
            </a:r>
            <a:r>
              <a:rPr sz="1200" spc="-14" dirty="0">
                <a:latin typeface="Calibri"/>
                <a:cs typeface="Calibri"/>
              </a:rPr>
              <a:t>st</a:t>
            </a:r>
            <a:r>
              <a:rPr sz="1200" spc="0" dirty="0">
                <a:latin typeface="Calibri"/>
                <a:cs typeface="Calibri"/>
              </a:rPr>
              <a:t>abili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dal d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di l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in 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elazione alle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eri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tiche ed agli utilizzi dei lo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ali e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zzi di t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aspor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-19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,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via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onsul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azione:</a:t>
            </a:r>
            <a:endParaRPr sz="1200">
              <a:latin typeface="Calibri"/>
              <a:cs typeface="Calibri"/>
            </a:endParaRPr>
          </a:p>
          <a:p>
            <a:pPr marL="673161">
              <a:lnSpc>
                <a:spcPct val="101725"/>
              </a:lnSpc>
              <a:spcBef>
                <a:spcPts val="10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medi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omp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  <a:p>
            <a:pPr marL="673161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SPP</a:t>
            </a:r>
            <a:endParaRPr sz="1200">
              <a:latin typeface="Calibri"/>
              <a:cs typeface="Calibri"/>
            </a:endParaRPr>
          </a:p>
          <a:p>
            <a:pPr marL="673161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RLS o RL</a:t>
            </a:r>
            <a:r>
              <a:rPr sz="1200" spc="-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3567" y="521357"/>
            <a:ext cx="7200799" cy="641023"/>
          </a:xfrm>
          <a:custGeom>
            <a:avLst/>
            <a:gdLst/>
            <a:ahLst/>
            <a:cxnLst/>
            <a:rect l="l" t="t" r="r" b="b"/>
            <a:pathLst>
              <a:path w="7200799" h="641023">
                <a:moveTo>
                  <a:pt x="0" y="641023"/>
                </a:moveTo>
                <a:lnTo>
                  <a:pt x="7200799" y="641023"/>
                </a:lnTo>
                <a:lnTo>
                  <a:pt x="7200799" y="0"/>
                </a:lnTo>
                <a:lnTo>
                  <a:pt x="0" y="0"/>
                </a:lnTo>
                <a:lnTo>
                  <a:pt x="0" y="6410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3567" y="521356"/>
            <a:ext cx="7200800" cy="641024"/>
          </a:xfrm>
          <a:custGeom>
            <a:avLst/>
            <a:gdLst/>
            <a:ahLst/>
            <a:cxnLst/>
            <a:rect l="l" t="t" r="r" b="b"/>
            <a:pathLst>
              <a:path w="7200800" h="641024">
                <a:moveTo>
                  <a:pt x="0" y="0"/>
                </a:moveTo>
                <a:lnTo>
                  <a:pt x="7200800" y="0"/>
                </a:lnTo>
                <a:lnTo>
                  <a:pt x="7200800" y="641024"/>
                </a:lnTo>
                <a:lnTo>
                  <a:pt x="0" y="641024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3608" y="358997"/>
            <a:ext cx="5040559" cy="324719"/>
          </a:xfrm>
          <a:custGeom>
            <a:avLst/>
            <a:gdLst/>
            <a:ahLst/>
            <a:cxnLst/>
            <a:rect l="l" t="t" r="r" b="b"/>
            <a:pathLst>
              <a:path w="5040559" h="324719">
                <a:moveTo>
                  <a:pt x="0" y="54121"/>
                </a:moveTo>
                <a:lnTo>
                  <a:pt x="1" y="270995"/>
                </a:lnTo>
                <a:lnTo>
                  <a:pt x="15982" y="308997"/>
                </a:lnTo>
                <a:lnTo>
                  <a:pt x="54120" y="324719"/>
                </a:lnTo>
                <a:lnTo>
                  <a:pt x="4986836" y="324718"/>
                </a:lnTo>
                <a:lnTo>
                  <a:pt x="5024837" y="308737"/>
                </a:lnTo>
                <a:lnTo>
                  <a:pt x="5040559" y="270597"/>
                </a:lnTo>
                <a:lnTo>
                  <a:pt x="5040557" y="53725"/>
                </a:lnTo>
                <a:lnTo>
                  <a:pt x="5024578" y="15722"/>
                </a:lnTo>
                <a:lnTo>
                  <a:pt x="4986439" y="0"/>
                </a:lnTo>
                <a:lnTo>
                  <a:pt x="53724" y="1"/>
                </a:lnTo>
                <a:lnTo>
                  <a:pt x="15721" y="15981"/>
                </a:lnTo>
                <a:lnTo>
                  <a:pt x="0" y="54121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3567" y="1384142"/>
            <a:ext cx="7200799" cy="1975049"/>
          </a:xfrm>
          <a:custGeom>
            <a:avLst/>
            <a:gdLst/>
            <a:ahLst/>
            <a:cxnLst/>
            <a:rect l="l" t="t" r="r" b="b"/>
            <a:pathLst>
              <a:path w="7200799" h="1975049">
                <a:moveTo>
                  <a:pt x="0" y="1975049"/>
                </a:moveTo>
                <a:lnTo>
                  <a:pt x="7200799" y="1975049"/>
                </a:lnTo>
                <a:lnTo>
                  <a:pt x="7200799" y="0"/>
                </a:lnTo>
                <a:lnTo>
                  <a:pt x="0" y="0"/>
                </a:lnTo>
                <a:lnTo>
                  <a:pt x="0" y="19750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3567" y="1384142"/>
            <a:ext cx="7200800" cy="1975050"/>
          </a:xfrm>
          <a:custGeom>
            <a:avLst/>
            <a:gdLst/>
            <a:ahLst/>
            <a:cxnLst/>
            <a:rect l="l" t="t" r="r" b="b"/>
            <a:pathLst>
              <a:path w="7200800" h="1975050">
                <a:moveTo>
                  <a:pt x="0" y="0"/>
                </a:moveTo>
                <a:lnTo>
                  <a:pt x="7200800" y="0"/>
                </a:lnTo>
                <a:lnTo>
                  <a:pt x="7200800" y="1975050"/>
                </a:lnTo>
                <a:lnTo>
                  <a:pt x="0" y="197505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95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43608" y="1221781"/>
            <a:ext cx="5040559" cy="324719"/>
          </a:xfrm>
          <a:custGeom>
            <a:avLst/>
            <a:gdLst/>
            <a:ahLst/>
            <a:cxnLst/>
            <a:rect l="l" t="t" r="r" b="b"/>
            <a:pathLst>
              <a:path w="5040559" h="324719">
                <a:moveTo>
                  <a:pt x="0" y="54122"/>
                </a:moveTo>
                <a:lnTo>
                  <a:pt x="1" y="270995"/>
                </a:lnTo>
                <a:lnTo>
                  <a:pt x="15982" y="308997"/>
                </a:lnTo>
                <a:lnTo>
                  <a:pt x="54120" y="324719"/>
                </a:lnTo>
                <a:lnTo>
                  <a:pt x="4986836" y="324718"/>
                </a:lnTo>
                <a:lnTo>
                  <a:pt x="5024837" y="308737"/>
                </a:lnTo>
                <a:lnTo>
                  <a:pt x="5040559" y="270597"/>
                </a:lnTo>
                <a:lnTo>
                  <a:pt x="5040557" y="53725"/>
                </a:lnTo>
                <a:lnTo>
                  <a:pt x="5024577" y="15722"/>
                </a:lnTo>
                <a:lnTo>
                  <a:pt x="4986439" y="0"/>
                </a:lnTo>
                <a:lnTo>
                  <a:pt x="53723" y="1"/>
                </a:lnTo>
                <a:lnTo>
                  <a:pt x="15721" y="15982"/>
                </a:lnTo>
                <a:lnTo>
                  <a:pt x="0" y="54122"/>
                </a:lnTo>
                <a:close/>
              </a:path>
            </a:pathLst>
          </a:custGeom>
          <a:solidFill>
            <a:srgbClr val="E95E1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3567" y="3580953"/>
            <a:ext cx="7200799" cy="987524"/>
          </a:xfrm>
          <a:custGeom>
            <a:avLst/>
            <a:gdLst/>
            <a:ahLst/>
            <a:cxnLst/>
            <a:rect l="l" t="t" r="r" b="b"/>
            <a:pathLst>
              <a:path w="7200799" h="987524">
                <a:moveTo>
                  <a:pt x="0" y="987524"/>
                </a:moveTo>
                <a:lnTo>
                  <a:pt x="7200799" y="987524"/>
                </a:lnTo>
                <a:lnTo>
                  <a:pt x="7200799" y="0"/>
                </a:lnTo>
                <a:lnTo>
                  <a:pt x="0" y="0"/>
                </a:lnTo>
                <a:lnTo>
                  <a:pt x="0" y="987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3567" y="3580952"/>
            <a:ext cx="7200800" cy="987525"/>
          </a:xfrm>
          <a:custGeom>
            <a:avLst/>
            <a:gdLst/>
            <a:ahLst/>
            <a:cxnLst/>
            <a:rect l="l" t="t" r="r" b="b"/>
            <a:pathLst>
              <a:path w="7200800" h="987525">
                <a:moveTo>
                  <a:pt x="0" y="0"/>
                </a:moveTo>
                <a:lnTo>
                  <a:pt x="7200800" y="0"/>
                </a:lnTo>
                <a:lnTo>
                  <a:pt x="7200800" y="987525"/>
                </a:lnTo>
                <a:lnTo>
                  <a:pt x="0" y="98752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842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3608" y="3418592"/>
            <a:ext cx="5040559" cy="324719"/>
          </a:xfrm>
          <a:custGeom>
            <a:avLst/>
            <a:gdLst/>
            <a:ahLst/>
            <a:cxnLst/>
            <a:rect l="l" t="t" r="r" b="b"/>
            <a:pathLst>
              <a:path w="5040559" h="324719">
                <a:moveTo>
                  <a:pt x="0" y="54122"/>
                </a:moveTo>
                <a:lnTo>
                  <a:pt x="1" y="270995"/>
                </a:lnTo>
                <a:lnTo>
                  <a:pt x="15981" y="308998"/>
                </a:lnTo>
                <a:lnTo>
                  <a:pt x="54120" y="324719"/>
                </a:lnTo>
                <a:lnTo>
                  <a:pt x="4986835" y="324718"/>
                </a:lnTo>
                <a:lnTo>
                  <a:pt x="5024837" y="308738"/>
                </a:lnTo>
                <a:lnTo>
                  <a:pt x="5040559" y="270598"/>
                </a:lnTo>
                <a:lnTo>
                  <a:pt x="5040557" y="53725"/>
                </a:lnTo>
                <a:lnTo>
                  <a:pt x="5024577" y="15722"/>
                </a:lnTo>
                <a:lnTo>
                  <a:pt x="4986439" y="0"/>
                </a:lnTo>
                <a:lnTo>
                  <a:pt x="53723" y="1"/>
                </a:lnTo>
                <a:lnTo>
                  <a:pt x="15721" y="15982"/>
                </a:lnTo>
                <a:lnTo>
                  <a:pt x="0" y="54122"/>
                </a:lnTo>
                <a:close/>
              </a:path>
            </a:pathLst>
          </a:custGeom>
          <a:solidFill>
            <a:srgbClr val="FF842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37281" y="437250"/>
            <a:ext cx="2108739" cy="1650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55"/>
              </a:lnSpc>
              <a:spcBef>
                <a:spcPts val="62"/>
              </a:spcBef>
            </a:pPr>
            <a:r>
              <a:rPr sz="1650" spc="0" baseline="2482" dirty="0">
                <a:solidFill>
                  <a:srgbClr val="FFFFFF"/>
                </a:solidFill>
                <a:latin typeface="Calibri"/>
                <a:cs typeface="Calibri"/>
              </a:rPr>
              <a:t>PRECAUZIONI IGIENICHE PERSONALI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37281" y="1300035"/>
            <a:ext cx="2401863" cy="1650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55"/>
              </a:lnSpc>
              <a:spcBef>
                <a:spcPts val="62"/>
              </a:spcBef>
            </a:pPr>
            <a:r>
              <a:rPr sz="1650" spc="0" baseline="2482" dirty="0">
                <a:solidFill>
                  <a:srgbClr val="FFFFFF"/>
                </a:solidFill>
                <a:latin typeface="Calibri"/>
                <a:cs typeface="Calibri"/>
              </a:rPr>
              <a:t>DISPOSITIVI DI PROTEZIONE INDIVIDUALE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37281" y="3496847"/>
            <a:ext cx="1230178" cy="1650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55"/>
              </a:lnSpc>
              <a:spcBef>
                <a:spcPts val="62"/>
              </a:spcBef>
            </a:pPr>
            <a:r>
              <a:rPr sz="1650" spc="0" baseline="2482" dirty="0">
                <a:solidFill>
                  <a:srgbClr val="FFFFFF"/>
                </a:solidFill>
                <a:latin typeface="Calibri"/>
                <a:cs typeface="Calibri"/>
              </a:rPr>
              <a:t>PRESIDIO SANITARIO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3567" y="3580952"/>
            <a:ext cx="7200800" cy="9875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6"/>
              </a:spcBef>
            </a:pPr>
            <a:endParaRPr sz="65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100" dirty="0">
                <a:latin typeface="Calibri"/>
                <a:cs typeface="Calibri"/>
              </a:rPr>
              <a:t>-cantiere </a:t>
            </a:r>
            <a:r>
              <a:rPr sz="1100" spc="0" dirty="0">
                <a:latin typeface="Calibri"/>
                <a:cs typeface="Calibri"/>
              </a:rPr>
              <a:t>con più di 250 unita</a:t>
            </a:r>
            <a:endParaRPr sz="1100">
              <a:latin typeface="Calibri"/>
              <a:cs typeface="Calibri"/>
            </a:endParaRPr>
          </a:p>
          <a:p>
            <a:pPr marL="616011" marR="539445" indent="-57149">
              <a:lnSpc>
                <a:spcPts val="1200"/>
              </a:lnSpc>
              <a:spcBef>
                <a:spcPts val="235"/>
              </a:spcBef>
            </a:pPr>
            <a:r>
              <a:rPr sz="1100" dirty="0">
                <a:latin typeface="Calibri"/>
                <a:cs typeface="Calibri"/>
              </a:rPr>
              <a:t>-addetti </a:t>
            </a:r>
            <a:r>
              <a:rPr sz="1100" spc="0" dirty="0">
                <a:latin typeface="Calibri"/>
                <a:cs typeface="Calibri"/>
              </a:rPr>
              <a:t>al primo soccorso, gia nominati, previa adeguata formazione e fornitura delle dotazioni necessarie con riferimento alle misure di contenimento della diffusione del virus COVID-19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567" y="1384142"/>
            <a:ext cx="7200800" cy="1975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5"/>
              </a:spcBef>
            </a:pPr>
            <a:endParaRPr sz="750"/>
          </a:p>
          <a:p>
            <a:pPr marL="616011" marR="583928" indent="-57149">
              <a:lnSpc>
                <a:spcPts val="1342"/>
              </a:lnSpc>
              <a:spcBef>
                <a:spcPts val="1000"/>
              </a:spcBef>
            </a:pPr>
            <a:r>
              <a:rPr sz="1100" dirty="0">
                <a:latin typeface="Calibri"/>
                <a:cs typeface="Calibri"/>
              </a:rPr>
              <a:t>-d</a:t>
            </a:r>
            <a:r>
              <a:rPr sz="1100" spc="-9" dirty="0">
                <a:latin typeface="Calibri"/>
                <a:cs typeface="Calibri"/>
              </a:rPr>
              <a:t>a</a:t>
            </a:r>
            <a:r>
              <a:rPr sz="1100" spc="-14" dirty="0">
                <a:latin typeface="Calibri"/>
                <a:cs typeface="Calibri"/>
              </a:rPr>
              <a:t>t</a:t>
            </a:r>
            <a:r>
              <a:rPr sz="1100" spc="0" dirty="0">
                <a:latin typeface="Calibri"/>
                <a:cs typeface="Calibri"/>
              </a:rPr>
              <a:t>a la situazione di eme</a:t>
            </a:r>
            <a:r>
              <a:rPr sz="1100" spc="-14" dirty="0">
                <a:latin typeface="Calibri"/>
                <a:cs typeface="Calibri"/>
              </a:rPr>
              <a:t>r</a:t>
            </a:r>
            <a:r>
              <a:rPr sz="1100" spc="-9" dirty="0">
                <a:latin typeface="Calibri"/>
                <a:cs typeface="Calibri"/>
              </a:rPr>
              <a:t>g</a:t>
            </a:r>
            <a:r>
              <a:rPr sz="1100" spc="0" dirty="0">
                <a:latin typeface="Calibri"/>
                <a:cs typeface="Calibri"/>
              </a:rPr>
              <a:t>en</a:t>
            </a:r>
            <a:r>
              <a:rPr sz="1100" spc="-19" dirty="0">
                <a:latin typeface="Calibri"/>
                <a:cs typeface="Calibri"/>
              </a:rPr>
              <a:t>z</a:t>
            </a:r>
            <a:r>
              <a:rPr sz="1100" spc="0" dirty="0">
                <a:latin typeface="Calibri"/>
                <a:cs typeface="Calibri"/>
              </a:rPr>
              <a:t>a, in </a:t>
            </a:r>
            <a:r>
              <a:rPr sz="1100" spc="-9" dirty="0">
                <a:latin typeface="Calibri"/>
                <a:cs typeface="Calibri"/>
              </a:rPr>
              <a:t>c</a:t>
            </a:r>
            <a:r>
              <a:rPr sz="1100" spc="0" dirty="0">
                <a:latin typeface="Calibri"/>
                <a:cs typeface="Calibri"/>
              </a:rPr>
              <a:t>aso di diﬃ</a:t>
            </a:r>
            <a:r>
              <a:rPr sz="1100" spc="-9" dirty="0">
                <a:latin typeface="Calibri"/>
                <a:cs typeface="Calibri"/>
              </a:rPr>
              <a:t>c</a:t>
            </a:r>
            <a:r>
              <a:rPr sz="1100" spc="0" dirty="0">
                <a:latin typeface="Calibri"/>
                <a:cs typeface="Calibri"/>
              </a:rPr>
              <a:t>ol</a:t>
            </a:r>
            <a:r>
              <a:rPr sz="1100" spc="-14" dirty="0">
                <a:latin typeface="Calibri"/>
                <a:cs typeface="Calibri"/>
              </a:rPr>
              <a:t>t</a:t>
            </a:r>
            <a:r>
              <a:rPr sz="1100" spc="0" dirty="0">
                <a:latin typeface="Calibri"/>
                <a:cs typeface="Calibri"/>
              </a:rPr>
              <a:t>a di approvvigionamento e alla sola finalita di evitare la </a:t>
            </a:r>
            <a:endParaRPr sz="1100">
              <a:latin typeface="Calibri"/>
              <a:cs typeface="Calibri"/>
            </a:endParaRPr>
          </a:p>
          <a:p>
            <a:pPr marL="616011" marR="583928">
              <a:lnSpc>
                <a:spcPts val="1342"/>
              </a:lnSpc>
            </a:pPr>
            <a:r>
              <a:rPr sz="1100" spc="0" dirty="0">
                <a:latin typeface="Calibri"/>
                <a:cs typeface="Calibri"/>
              </a:rPr>
              <a:t>diffusione del virus, potranno essere utilizzate mascherine la cui tipologia corrisponda alle indicazioni </a:t>
            </a:r>
            <a:endParaRPr sz="1100">
              <a:latin typeface="Calibri"/>
              <a:cs typeface="Calibri"/>
            </a:endParaRPr>
          </a:p>
          <a:p>
            <a:pPr marL="616011" marR="583928">
              <a:lnSpc>
                <a:spcPts val="1342"/>
              </a:lnSpc>
            </a:pPr>
            <a:r>
              <a:rPr sz="1100" spc="0" dirty="0">
                <a:latin typeface="Calibri"/>
                <a:cs typeface="Calibri"/>
              </a:rPr>
              <a:t>dall'autorita</a:t>
            </a:r>
            <a:r>
              <a:rPr sz="1100" spc="31" dirty="0">
                <a:latin typeface="Calibri"/>
                <a:cs typeface="Calibri"/>
              </a:rPr>
              <a:t> </a:t>
            </a:r>
            <a:r>
              <a:rPr sz="1100" spc="0" dirty="0">
                <a:latin typeface="Calibri"/>
                <a:cs typeface="Calibri"/>
              </a:rPr>
              <a:t>sanitaria e del </a:t>
            </a:r>
            <a:r>
              <a:rPr sz="1100" spc="0" dirty="0">
                <a:solidFill>
                  <a:srgbClr val="FF0000"/>
                </a:solidFill>
                <a:latin typeface="Calibri"/>
                <a:cs typeface="Calibri"/>
              </a:rPr>
              <a:t>CSE</a:t>
            </a:r>
            <a:endParaRPr sz="11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</a:pPr>
            <a:r>
              <a:rPr sz="1100" dirty="0">
                <a:latin typeface="Calibri"/>
                <a:cs typeface="Calibri"/>
              </a:rPr>
              <a:t>-distanza </a:t>
            </a:r>
            <a:r>
              <a:rPr sz="1100" spc="0" dirty="0">
                <a:latin typeface="Calibri"/>
                <a:cs typeface="Calibri"/>
              </a:rPr>
              <a:t>interpersonale minore di un metro + impossibilita reperimento strumenti di protezione = CIGO</a:t>
            </a:r>
            <a:endParaRPr sz="11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-CSE </a:t>
            </a:r>
            <a:r>
              <a:rPr sz="1100" spc="0" dirty="0">
                <a:solidFill>
                  <a:srgbClr val="FF0000"/>
                </a:solidFill>
                <a:latin typeface="Calibri"/>
                <a:cs typeface="Calibri"/>
              </a:rPr>
              <a:t>integra PSC e stima dei costi con tutti i dispositivi ritenuti necessari</a:t>
            </a:r>
            <a:endParaRPr sz="1100">
              <a:latin typeface="Calibri"/>
              <a:cs typeface="Calibri"/>
            </a:endParaRPr>
          </a:p>
          <a:p>
            <a:pPr marL="616011" marR="594231" indent="-57149">
              <a:lnSpc>
                <a:spcPts val="1200"/>
              </a:lnSpc>
              <a:spcBef>
                <a:spcPts val="204"/>
              </a:spcBef>
            </a:pP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-CSP, </a:t>
            </a:r>
            <a:r>
              <a:rPr sz="1100" spc="0" dirty="0">
                <a:solidFill>
                  <a:srgbClr val="FF0000"/>
                </a:solidFill>
                <a:latin typeface="Calibri"/>
                <a:cs typeface="Calibri"/>
              </a:rPr>
              <a:t>con il coinvolgimento del RLS o RLST, adegua la progettazione del cantiere alle misure contenute nel presente protocollo, assicurandone la concreta attuazione</a:t>
            </a:r>
            <a:endParaRPr sz="1100">
              <a:latin typeface="Calibri"/>
              <a:cs typeface="Calibri"/>
            </a:endParaRPr>
          </a:p>
          <a:p>
            <a:pPr marL="616011" marR="1151451" indent="-57149" algn="just">
              <a:lnSpc>
                <a:spcPts val="1342"/>
              </a:lnSpc>
              <a:spcBef>
                <a:spcPts val="150"/>
              </a:spcBef>
            </a:pPr>
            <a:r>
              <a:rPr sz="1100" dirty="0">
                <a:latin typeface="Calibri"/>
                <a:cs typeface="Calibri"/>
              </a:rPr>
              <a:t>-datore </a:t>
            </a:r>
            <a:r>
              <a:rPr sz="1100" spc="0" dirty="0">
                <a:latin typeface="Calibri"/>
                <a:cs typeface="Calibri"/>
              </a:rPr>
              <a:t>di lavoro provvede a rinnovare a tutti i lavoratori gli indumenti da lavoro prevedendo la </a:t>
            </a:r>
            <a:endParaRPr sz="1100">
              <a:latin typeface="Calibri"/>
              <a:cs typeface="Calibri"/>
            </a:endParaRPr>
          </a:p>
          <a:p>
            <a:pPr marL="616011" marR="1151451" algn="just">
              <a:lnSpc>
                <a:spcPts val="1342"/>
              </a:lnSpc>
            </a:pPr>
            <a:r>
              <a:rPr sz="1100" spc="0" dirty="0">
                <a:latin typeface="Calibri"/>
                <a:cs typeface="Calibri"/>
              </a:rPr>
              <a:t>distribuzione a tutte le maestranze impegnate nelle lavorazioni di tutti i dispositivi individuali di </a:t>
            </a:r>
            <a:endParaRPr sz="1100">
              <a:latin typeface="Calibri"/>
              <a:cs typeface="Calibri"/>
            </a:endParaRPr>
          </a:p>
          <a:p>
            <a:pPr marL="616011" marR="1151451" algn="just">
              <a:lnSpc>
                <a:spcPts val="1342"/>
              </a:lnSpc>
            </a:pPr>
            <a:r>
              <a:rPr sz="1100" spc="0" dirty="0">
                <a:latin typeface="Calibri"/>
                <a:cs typeface="Calibri"/>
              </a:rPr>
              <a:t>protezione anche con tute usa e getta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521356"/>
            <a:ext cx="7200800" cy="6410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6"/>
              </a:spcBef>
            </a:pPr>
            <a:endParaRPr sz="650"/>
          </a:p>
          <a:p>
            <a:pPr marL="558862">
              <a:lnSpc>
                <a:spcPct val="101725"/>
              </a:lnSpc>
              <a:spcBef>
                <a:spcPts val="1000"/>
              </a:spcBef>
            </a:pPr>
            <a:r>
              <a:rPr sz="1100" dirty="0">
                <a:latin typeface="Calibri"/>
                <a:cs typeface="Calibri"/>
              </a:rPr>
              <a:t>-frequente </a:t>
            </a:r>
            <a:r>
              <a:rPr sz="1100" spc="0" dirty="0">
                <a:latin typeface="Calibri"/>
                <a:cs typeface="Calibri"/>
              </a:rPr>
              <a:t>e minuzioso lavaggio delle mani, anche durante l'esecuzione</a:t>
            </a:r>
            <a:r>
              <a:rPr sz="1100" spc="31" dirty="0">
                <a:latin typeface="Calibri"/>
                <a:cs typeface="Calibri"/>
              </a:rPr>
              <a:t> </a:t>
            </a:r>
            <a:r>
              <a:rPr sz="1100" spc="0" dirty="0">
                <a:latin typeface="Calibri"/>
                <a:cs typeface="Calibri"/>
              </a:rPr>
              <a:t>delle lavorazioni</a:t>
            </a:r>
            <a:endParaRPr sz="11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latin typeface="Calibri"/>
                <a:cs typeface="Calibri"/>
              </a:rPr>
              <a:t>-datore </a:t>
            </a:r>
            <a:r>
              <a:rPr sz="1100" spc="0" dirty="0">
                <a:latin typeface="Calibri"/>
                <a:cs typeface="Calibri"/>
              </a:rPr>
              <a:t>di lavoro mette a disposizione idonei mezzi detergenti per le mani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3567" y="515417"/>
            <a:ext cx="7200799" cy="4132799"/>
          </a:xfrm>
          <a:custGeom>
            <a:avLst/>
            <a:gdLst/>
            <a:ahLst/>
            <a:cxnLst/>
            <a:rect l="l" t="t" r="r" b="b"/>
            <a:pathLst>
              <a:path w="7200799" h="4132799">
                <a:moveTo>
                  <a:pt x="0" y="4132799"/>
                </a:moveTo>
                <a:lnTo>
                  <a:pt x="7200799" y="4132799"/>
                </a:lnTo>
                <a:lnTo>
                  <a:pt x="7200799" y="0"/>
                </a:lnTo>
                <a:lnTo>
                  <a:pt x="0" y="0"/>
                </a:lnTo>
                <a:lnTo>
                  <a:pt x="0" y="4132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515416"/>
            <a:ext cx="7200800" cy="4132800"/>
          </a:xfrm>
          <a:custGeom>
            <a:avLst/>
            <a:gdLst/>
            <a:ahLst/>
            <a:cxnLst/>
            <a:rect l="l" t="t" r="r" b="b"/>
            <a:pathLst>
              <a:path w="7200800" h="4132800">
                <a:moveTo>
                  <a:pt x="0" y="0"/>
                </a:moveTo>
                <a:lnTo>
                  <a:pt x="7200800" y="0"/>
                </a:lnTo>
                <a:lnTo>
                  <a:pt x="7200800" y="4132800"/>
                </a:lnTo>
                <a:lnTo>
                  <a:pt x="0" y="41328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608" y="279256"/>
            <a:ext cx="5040559" cy="472320"/>
          </a:xfrm>
          <a:custGeom>
            <a:avLst/>
            <a:gdLst/>
            <a:ahLst/>
            <a:cxnLst/>
            <a:rect l="l" t="t" r="r" b="b"/>
            <a:pathLst>
              <a:path w="5040559" h="472320">
                <a:moveTo>
                  <a:pt x="0" y="78724"/>
                </a:moveTo>
                <a:lnTo>
                  <a:pt x="0" y="393597"/>
                </a:lnTo>
                <a:lnTo>
                  <a:pt x="789" y="404791"/>
                </a:lnTo>
                <a:lnTo>
                  <a:pt x="17374" y="442934"/>
                </a:lnTo>
                <a:lnTo>
                  <a:pt x="50571" y="467137"/>
                </a:lnTo>
                <a:lnTo>
                  <a:pt x="78722" y="472320"/>
                </a:lnTo>
                <a:lnTo>
                  <a:pt x="4961837" y="472320"/>
                </a:lnTo>
                <a:lnTo>
                  <a:pt x="4999687" y="462640"/>
                </a:lnTo>
                <a:lnTo>
                  <a:pt x="5029258" y="434259"/>
                </a:lnTo>
                <a:lnTo>
                  <a:pt x="5040559" y="393597"/>
                </a:lnTo>
                <a:lnTo>
                  <a:pt x="5040559" y="78724"/>
                </a:lnTo>
                <a:lnTo>
                  <a:pt x="5030879" y="40872"/>
                </a:lnTo>
                <a:lnTo>
                  <a:pt x="5002498" y="11300"/>
                </a:lnTo>
                <a:lnTo>
                  <a:pt x="4961837" y="0"/>
                </a:lnTo>
                <a:lnTo>
                  <a:pt x="78722" y="0"/>
                </a:lnTo>
                <a:lnTo>
                  <a:pt x="40871" y="9680"/>
                </a:lnTo>
                <a:lnTo>
                  <a:pt x="11300" y="38062"/>
                </a:lnTo>
                <a:lnTo>
                  <a:pt x="0" y="78724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4486" y="401974"/>
            <a:ext cx="215567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80"/>
              </a:lnSpc>
              <a:spcBef>
                <a:spcPts val="89"/>
              </a:spcBef>
            </a:pP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9" baseline="1706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TIONE S</a:t>
            </a:r>
            <a:r>
              <a:rPr sz="2400" spc="-119" baseline="1706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AZI 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OMUNI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515416"/>
            <a:ext cx="7200800" cy="4132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558862">
              <a:lnSpc>
                <a:spcPct val="101725"/>
              </a:lnSpc>
              <a:spcBef>
                <a:spcPts val="1434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tin</a:t>
            </a:r>
            <a:r>
              <a:rPr sz="1600" spc="-14" dirty="0">
                <a:latin typeface="Calibri"/>
                <a:cs typeface="Calibri"/>
              </a:rPr>
              <a:t>g</a:t>
            </a:r>
            <a:r>
              <a:rPr sz="1600" spc="0" dirty="0">
                <a:latin typeface="Calibri"/>
                <a:cs typeface="Calibri"/>
              </a:rPr>
              <a:t>e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ame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80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e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tilazione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tinua dei lo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ali</a:t>
            </a:r>
            <a:endParaRPr sz="16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110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riduzione 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empi di so</a:t>
            </a:r>
            <a:r>
              <a:rPr sz="1600" spc="-14" dirty="0">
                <a:latin typeface="Calibri"/>
                <a:cs typeface="Calibri"/>
              </a:rPr>
              <a:t>s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80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ma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enime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o di</a:t>
            </a:r>
            <a:r>
              <a:rPr sz="1600" spc="-14" dirty="0">
                <a:latin typeface="Calibri"/>
                <a:cs typeface="Calibri"/>
              </a:rPr>
              <a:t>s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anziame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  <a:p>
            <a:pPr marL="730311" marR="867984" indent="-171449">
              <a:lnSpc>
                <a:spcPts val="1953"/>
              </a:lnSpc>
              <a:spcBef>
                <a:spcPts val="270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-14" dirty="0">
                <a:latin typeface="Calibri"/>
                <a:cs typeface="Calibri"/>
              </a:rPr>
              <a:t>a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tivi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 che non p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-4" dirty="0">
                <a:latin typeface="Calibri"/>
                <a:cs typeface="Calibri"/>
              </a:rPr>
              <a:t>e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edono obbli</a:t>
            </a:r>
            <a:r>
              <a:rPr sz="1600" spc="-29" dirty="0">
                <a:latin typeface="Calibri"/>
                <a:cs typeface="Calibri"/>
              </a:rPr>
              <a:t>g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oriame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e l'uso degli spogli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oi: </a:t>
            </a:r>
            <a:endParaRPr sz="1600">
              <a:latin typeface="Calibri"/>
              <a:cs typeface="Calibri"/>
            </a:endParaRPr>
          </a:p>
          <a:p>
            <a:pPr marL="730311" marR="867984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p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-14" dirty="0">
                <a:latin typeface="Calibri"/>
                <a:cs typeface="Calibri"/>
              </a:rPr>
              <a:t>e</a:t>
            </a:r>
            <a:r>
              <a:rPr sz="1600" spc="-39" dirty="0">
                <a:latin typeface="Calibri"/>
                <a:cs typeface="Calibri"/>
              </a:rPr>
              <a:t>f</a:t>
            </a:r>
            <a:r>
              <a:rPr sz="1600" spc="0" dirty="0">
                <a:latin typeface="Calibri"/>
                <a:cs typeface="Calibri"/>
              </a:rPr>
              <a:t>eribile non utiliz</a:t>
            </a:r>
            <a:r>
              <a:rPr sz="1600" spc="-25" dirty="0">
                <a:latin typeface="Calibri"/>
                <a:cs typeface="Calibri"/>
              </a:rPr>
              <a:t>z</a:t>
            </a:r>
            <a:r>
              <a:rPr sz="1600" spc="0" dirty="0">
                <a:latin typeface="Calibri"/>
                <a:cs typeface="Calibri"/>
              </a:rPr>
              <a:t>a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gli </a:t>
            </a:r>
            <a:r>
              <a:rPr sz="1600" spc="-14" dirty="0">
                <a:latin typeface="Calibri"/>
                <a:cs typeface="Calibri"/>
              </a:rPr>
              <a:t>st</a:t>
            </a:r>
            <a:r>
              <a:rPr sz="1600" spc="0" dirty="0">
                <a:latin typeface="Calibri"/>
                <a:cs typeface="Calibri"/>
              </a:rPr>
              <a:t>essi al fine di </a:t>
            </a:r>
            <a:r>
              <a:rPr sz="1600" spc="-4" dirty="0">
                <a:latin typeface="Calibri"/>
                <a:cs typeface="Calibri"/>
              </a:rPr>
              <a:t>e</a:t>
            </a:r>
            <a:r>
              <a:rPr sz="1600" spc="0" dirty="0">
                <a:latin typeface="Calibri"/>
                <a:cs typeface="Calibri"/>
              </a:rPr>
              <a:t>vi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il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-14" dirty="0">
                <a:latin typeface="Calibri"/>
                <a:cs typeface="Calibri"/>
              </a:rPr>
              <a:t>a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o t</a:t>
            </a:r>
            <a:r>
              <a:rPr sz="1600" spc="-2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a i </a:t>
            </a:r>
            <a:endParaRPr sz="1600">
              <a:latin typeface="Calibri"/>
              <a:cs typeface="Calibri"/>
            </a:endParaRPr>
          </a:p>
          <a:p>
            <a:pPr marL="730311" marR="867984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l</a:t>
            </a:r>
            <a:r>
              <a:rPr sz="1600" spc="-25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34" dirty="0">
                <a:latin typeface="Calibri"/>
                <a:cs typeface="Calibri"/>
              </a:rPr>
              <a:t>r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ori</a:t>
            </a:r>
            <a:endParaRPr sz="16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adeguame</a:t>
            </a:r>
            <a:r>
              <a:rPr sz="1600" spc="-14" dirty="0">
                <a:latin typeface="Calibri"/>
                <a:cs typeface="Calibri"/>
              </a:rPr>
              <a:t>nt</a:t>
            </a:r>
            <a:r>
              <a:rPr sz="1600" spc="0" dirty="0">
                <a:latin typeface="Calibri"/>
                <a:cs typeface="Calibri"/>
              </a:rPr>
              <a:t>o PSC in meri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o a uso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omune spogli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oi (turnazione)</a:t>
            </a:r>
            <a:endParaRPr sz="1600">
              <a:latin typeface="Calibri"/>
              <a:cs typeface="Calibri"/>
            </a:endParaRPr>
          </a:p>
          <a:p>
            <a:pPr marL="730311" marR="817868" indent="-171449">
              <a:lnSpc>
                <a:spcPts val="1770"/>
              </a:lnSpc>
              <a:spcBef>
                <a:spcPts val="273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d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di l</a:t>
            </a:r>
            <a:r>
              <a:rPr sz="1600" spc="-25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25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o p</a:t>
            </a:r>
            <a:r>
              <a:rPr sz="1600" spc="-25" dirty="0">
                <a:latin typeface="Calibri"/>
                <a:cs typeface="Calibri"/>
              </a:rPr>
              <a:t>r</a:t>
            </a:r>
            <a:r>
              <a:rPr sz="1600" spc="-4" dirty="0">
                <a:latin typeface="Calibri"/>
                <a:cs typeface="Calibri"/>
              </a:rPr>
              <a:t>o</a:t>
            </a:r>
            <a:r>
              <a:rPr sz="1600" spc="9" dirty="0">
                <a:latin typeface="Calibri"/>
                <a:cs typeface="Calibri"/>
              </a:rPr>
              <a:t>v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ede alla sanifi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azione almeno giornalie</a:t>
            </a:r>
            <a:r>
              <a:rPr sz="1600" spc="-2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a spazi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omuni</a:t>
            </a:r>
            <a:endParaRPr sz="1600">
              <a:latin typeface="Calibri"/>
              <a:cs typeface="Calibri"/>
            </a:endParaRPr>
          </a:p>
          <a:p>
            <a:pPr marL="730311" marR="717356" indent="-171449">
              <a:lnSpc>
                <a:spcPts val="1953"/>
              </a:lnSpc>
              <a:spcBef>
                <a:spcPts val="256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-29" dirty="0">
                <a:latin typeface="Calibri"/>
                <a:cs typeface="Calibri"/>
              </a:rPr>
              <a:t>g</a:t>
            </a:r>
            <a:r>
              <a:rPr sz="1600" spc="0" dirty="0">
                <a:latin typeface="Calibri"/>
                <a:cs typeface="Calibri"/>
              </a:rPr>
              <a:t>aniz</a:t>
            </a:r>
            <a:r>
              <a:rPr sz="1600" spc="-25" dirty="0">
                <a:latin typeface="Calibri"/>
                <a:cs typeface="Calibri"/>
              </a:rPr>
              <a:t>z</a:t>
            </a:r>
            <a:r>
              <a:rPr sz="1600" spc="0" dirty="0">
                <a:latin typeface="Calibri"/>
                <a:cs typeface="Calibri"/>
              </a:rPr>
              <a:t>azione degli spazi per la mensa e degli spogli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oi per lascia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</a:t>
            </a:r>
            <a:endParaRPr sz="1600">
              <a:latin typeface="Calibri"/>
              <a:cs typeface="Calibri"/>
            </a:endParaRPr>
          </a:p>
          <a:p>
            <a:pPr marL="730311" marR="717356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nella disponibili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 dei l</a:t>
            </a:r>
            <a:r>
              <a:rPr sz="1600" spc="-25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29" dirty="0">
                <a:latin typeface="Calibri"/>
                <a:cs typeface="Calibri"/>
              </a:rPr>
              <a:t>r</a:t>
            </a:r>
            <a:r>
              <a:rPr sz="1600" spc="-14" dirty="0">
                <a:latin typeface="Calibri"/>
                <a:cs typeface="Calibri"/>
              </a:rPr>
              <a:t>at</a:t>
            </a:r>
            <a:r>
              <a:rPr sz="1600" spc="0" dirty="0">
                <a:latin typeface="Calibri"/>
                <a:cs typeface="Calibri"/>
              </a:rPr>
              <a:t>ori luoghi per il deposi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o degli indume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 </a:t>
            </a:r>
            <a:endParaRPr sz="1600">
              <a:latin typeface="Calibri"/>
              <a:cs typeface="Calibri"/>
            </a:endParaRPr>
          </a:p>
          <a:p>
            <a:pPr marL="730311" marR="717356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da l</a:t>
            </a:r>
            <a:r>
              <a:rPr sz="1600" spc="-25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o</a:t>
            </a:r>
            <a:r>
              <a:rPr sz="1600" spc="-25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o e </a:t>
            </a:r>
            <a:r>
              <a:rPr sz="1600" spc="-29" dirty="0">
                <a:latin typeface="Calibri"/>
                <a:cs typeface="Calibri"/>
              </a:rPr>
              <a:t>g</a:t>
            </a:r>
            <a:r>
              <a:rPr sz="1600" spc="0" dirty="0">
                <a:latin typeface="Calibri"/>
                <a:cs typeface="Calibri"/>
              </a:rPr>
              <a:t>a</a:t>
            </a:r>
            <a:r>
              <a:rPr sz="1600" spc="-2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lo</a:t>
            </a:r>
            <a:r>
              <a:rPr sz="1600" spc="-25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o idonee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ondizioni igieniche sani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arie</a:t>
            </a:r>
            <a:endParaRPr sz="1600">
              <a:latin typeface="Calibri"/>
              <a:cs typeface="Calibri"/>
            </a:endParaRPr>
          </a:p>
          <a:p>
            <a:pPr marL="730311" marR="953434" indent="-171449">
              <a:lnSpc>
                <a:spcPts val="1730"/>
              </a:lnSpc>
              <a:spcBef>
                <a:spcPts val="178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sanifi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azione periodi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a e pulizia giornalie</a:t>
            </a:r>
            <a:r>
              <a:rPr sz="1600" spc="-2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a </a:t>
            </a:r>
            <a:r>
              <a:rPr sz="1600" spc="-14" dirty="0">
                <a:latin typeface="Calibri"/>
                <a:cs typeface="Calibri"/>
              </a:rPr>
              <a:t>c</a:t>
            </a:r>
            <a:r>
              <a:rPr sz="1600" spc="0" dirty="0">
                <a:latin typeface="Calibri"/>
                <a:cs typeface="Calibri"/>
              </a:rPr>
              <a:t>on appositi d</a:t>
            </a:r>
            <a:r>
              <a:rPr sz="1600" spc="-9" dirty="0">
                <a:latin typeface="Calibri"/>
                <a:cs typeface="Calibri"/>
              </a:rPr>
              <a:t>e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e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-14" dirty="0">
                <a:latin typeface="Calibri"/>
                <a:cs typeface="Calibri"/>
              </a:rPr>
              <a:t>g</a:t>
            </a:r>
            <a:r>
              <a:rPr sz="1600" spc="0" dirty="0">
                <a:latin typeface="Calibri"/>
                <a:cs typeface="Calibri"/>
              </a:rPr>
              <a:t>e</a:t>
            </a:r>
            <a:r>
              <a:rPr sz="1600" spc="-14" dirty="0">
                <a:latin typeface="Calibri"/>
                <a:cs typeface="Calibri"/>
              </a:rPr>
              <a:t>n</a:t>
            </a:r>
            <a:r>
              <a:rPr sz="1600" spc="0" dirty="0">
                <a:latin typeface="Calibri"/>
                <a:cs typeface="Calibri"/>
              </a:rPr>
              <a:t>ti anche delle </a:t>
            </a:r>
            <a:r>
              <a:rPr sz="1600" spc="-19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a</a:t>
            </a:r>
            <a:r>
              <a:rPr sz="1600" spc="-14" dirty="0">
                <a:latin typeface="Calibri"/>
                <a:cs typeface="Calibri"/>
              </a:rPr>
              <a:t>s</a:t>
            </a:r>
            <a:r>
              <a:rPr sz="1600" spc="0" dirty="0">
                <a:latin typeface="Calibri"/>
                <a:cs typeface="Calibri"/>
              </a:rPr>
              <a:t>tie</a:t>
            </a:r>
            <a:r>
              <a:rPr sz="1600" spc="-19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 dei di</a:t>
            </a:r>
            <a:r>
              <a:rPr sz="1600" spc="-14" dirty="0">
                <a:latin typeface="Calibri"/>
                <a:cs typeface="Calibri"/>
              </a:rPr>
              <a:t>s</a:t>
            </a:r>
            <a:r>
              <a:rPr sz="1600" spc="0" dirty="0">
                <a:latin typeface="Calibri"/>
                <a:cs typeface="Calibri"/>
              </a:rPr>
              <a:t>tribu</a:t>
            </a:r>
            <a:r>
              <a:rPr sz="1600" spc="-14" dirty="0">
                <a:latin typeface="Calibri"/>
                <a:cs typeface="Calibri"/>
              </a:rPr>
              <a:t>t</a:t>
            </a:r>
            <a:r>
              <a:rPr sz="1600" spc="0" dirty="0">
                <a:latin typeface="Calibri"/>
                <a:cs typeface="Calibri"/>
              </a:rPr>
              <a:t>ori di b</a:t>
            </a:r>
            <a:r>
              <a:rPr sz="1600" spc="-4" dirty="0">
                <a:latin typeface="Calibri"/>
                <a:cs typeface="Calibri"/>
              </a:rPr>
              <a:t>e</a:t>
            </a:r>
            <a:r>
              <a:rPr sz="1600" spc="-25" dirty="0">
                <a:latin typeface="Calibri"/>
                <a:cs typeface="Calibri"/>
              </a:rPr>
              <a:t>v</a:t>
            </a:r>
            <a:r>
              <a:rPr sz="1600" spc="0" dirty="0">
                <a:latin typeface="Calibri"/>
                <a:cs typeface="Calibri"/>
              </a:rPr>
              <a:t>ande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5575" y="1283860"/>
            <a:ext cx="7200799" cy="3087000"/>
          </a:xfrm>
          <a:custGeom>
            <a:avLst/>
            <a:gdLst/>
            <a:ahLst/>
            <a:cxnLst/>
            <a:rect l="l" t="t" r="r" b="b"/>
            <a:pathLst>
              <a:path w="7200799" h="3087000">
                <a:moveTo>
                  <a:pt x="0" y="3087000"/>
                </a:moveTo>
                <a:lnTo>
                  <a:pt x="7200799" y="3087000"/>
                </a:lnTo>
                <a:lnTo>
                  <a:pt x="7200799" y="0"/>
                </a:lnTo>
                <a:lnTo>
                  <a:pt x="0" y="0"/>
                </a:lnTo>
                <a:lnTo>
                  <a:pt x="0" y="3087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5575" y="1283860"/>
            <a:ext cx="7200800" cy="3087000"/>
          </a:xfrm>
          <a:custGeom>
            <a:avLst/>
            <a:gdLst/>
            <a:ahLst/>
            <a:cxnLst/>
            <a:rect l="l" t="t" r="r" b="b"/>
            <a:pathLst>
              <a:path w="7200800" h="3087000">
                <a:moveTo>
                  <a:pt x="0" y="0"/>
                </a:moveTo>
                <a:lnTo>
                  <a:pt x="7200800" y="0"/>
                </a:lnTo>
                <a:lnTo>
                  <a:pt x="7200800" y="3087000"/>
                </a:lnTo>
                <a:lnTo>
                  <a:pt x="0" y="30870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15616" y="988660"/>
            <a:ext cx="5040560" cy="590400"/>
          </a:xfrm>
          <a:custGeom>
            <a:avLst/>
            <a:gdLst/>
            <a:ahLst/>
            <a:cxnLst/>
            <a:rect l="l" t="t" r="r" b="b"/>
            <a:pathLst>
              <a:path w="5040560" h="590400">
                <a:moveTo>
                  <a:pt x="0" y="98403"/>
                </a:moveTo>
                <a:lnTo>
                  <a:pt x="0" y="491998"/>
                </a:lnTo>
                <a:lnTo>
                  <a:pt x="986" y="505988"/>
                </a:lnTo>
                <a:lnTo>
                  <a:pt x="15650" y="545265"/>
                </a:lnTo>
                <a:lnTo>
                  <a:pt x="44642" y="574430"/>
                </a:lnTo>
                <a:lnTo>
                  <a:pt x="83806" y="589325"/>
                </a:lnTo>
                <a:lnTo>
                  <a:pt x="98402" y="590400"/>
                </a:lnTo>
                <a:lnTo>
                  <a:pt x="4942158" y="590400"/>
                </a:lnTo>
                <a:lnTo>
                  <a:pt x="4983251" y="581435"/>
                </a:lnTo>
                <a:lnTo>
                  <a:pt x="5016249" y="556757"/>
                </a:lnTo>
                <a:lnTo>
                  <a:pt x="5036362" y="520522"/>
                </a:lnTo>
                <a:lnTo>
                  <a:pt x="5040560" y="491998"/>
                </a:lnTo>
                <a:lnTo>
                  <a:pt x="5040560" y="98403"/>
                </a:lnTo>
                <a:lnTo>
                  <a:pt x="5031595" y="57308"/>
                </a:lnTo>
                <a:lnTo>
                  <a:pt x="5006917" y="24311"/>
                </a:lnTo>
                <a:lnTo>
                  <a:pt x="4970682" y="4197"/>
                </a:lnTo>
                <a:lnTo>
                  <a:pt x="4942158" y="0"/>
                </a:lnTo>
                <a:lnTo>
                  <a:pt x="98402" y="0"/>
                </a:lnTo>
                <a:lnTo>
                  <a:pt x="57308" y="8965"/>
                </a:lnTo>
                <a:lnTo>
                  <a:pt x="24310" y="33643"/>
                </a:lnTo>
                <a:lnTo>
                  <a:pt x="4197" y="69878"/>
                </a:lnTo>
                <a:lnTo>
                  <a:pt x="0" y="98403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22257" y="1145145"/>
            <a:ext cx="3446843" cy="279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95"/>
              </a:lnSpc>
              <a:spcBef>
                <a:spcPts val="109"/>
              </a:spcBef>
            </a:pPr>
            <a:r>
              <a:rPr sz="3000" spc="0" baseline="273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3000" spc="-19" baseline="27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000" spc="0" baseline="2730" dirty="0">
                <a:solidFill>
                  <a:srgbClr val="FFFFFF"/>
                </a:solidFill>
                <a:latin typeface="Calibri"/>
                <a:cs typeface="Calibri"/>
              </a:rPr>
              <a:t>GANIZ</a:t>
            </a:r>
            <a:r>
              <a:rPr sz="3000" spc="-9" baseline="273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3000" spc="0" baseline="2730" dirty="0">
                <a:solidFill>
                  <a:srgbClr val="FFFFFF"/>
                </a:solidFill>
                <a:latin typeface="Calibri"/>
                <a:cs typeface="Calibri"/>
              </a:rPr>
              <a:t>AZIONE DEL CANTIERE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5575" y="1283860"/>
            <a:ext cx="7200800" cy="308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558862">
              <a:lnSpc>
                <a:spcPct val="101725"/>
              </a:lnSpc>
              <a:spcBef>
                <a:spcPts val="2042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Imp</a:t>
            </a:r>
            <a:r>
              <a:rPr sz="2000" b="1" spc="-19" dirty="0">
                <a:latin typeface="Calibri"/>
                <a:cs typeface="Calibri"/>
              </a:rPr>
              <a:t>r</a:t>
            </a:r>
            <a:r>
              <a:rPr sz="2000" b="1" spc="0" dirty="0">
                <a:latin typeface="Calibri"/>
                <a:cs typeface="Calibri"/>
              </a:rPr>
              <a:t>ese </a:t>
            </a:r>
            <a:r>
              <a:rPr sz="2000" spc="0" dirty="0">
                <a:latin typeface="Calibri"/>
                <a:cs typeface="Calibri"/>
              </a:rPr>
              <a:t>pot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anno dispor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e:</a:t>
            </a:r>
            <a:endParaRPr sz="2000">
              <a:latin typeface="Calibri"/>
              <a:cs typeface="Calibri"/>
            </a:endParaRPr>
          </a:p>
          <a:p>
            <a:pPr marL="787462">
              <a:lnSpc>
                <a:spcPct val="101725"/>
              </a:lnSpc>
              <a:spcBef>
                <a:spcPts val="125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rio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-34" dirty="0">
                <a:latin typeface="Calibri"/>
                <a:cs typeface="Calibri"/>
              </a:rPr>
              <a:t>g</a:t>
            </a:r>
            <a:r>
              <a:rPr sz="2000" spc="0" dirty="0">
                <a:latin typeface="Calibri"/>
                <a:cs typeface="Calibri"/>
              </a:rPr>
              <a:t>aniz</a:t>
            </a:r>
            <a:r>
              <a:rPr sz="2000" spc="-29" dirty="0">
                <a:latin typeface="Calibri"/>
                <a:cs typeface="Calibri"/>
              </a:rPr>
              <a:t>z</a:t>
            </a:r>
            <a:r>
              <a:rPr sz="2000" spc="0" dirty="0">
                <a:latin typeface="Calibri"/>
                <a:cs typeface="Calibri"/>
              </a:rPr>
              <a:t>azione del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tie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  <a:p>
            <a:pPr marL="787462">
              <a:lnSpc>
                <a:spcPct val="101725"/>
              </a:lnSpc>
              <a:spcBef>
                <a:spcPts val="125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del c</a:t>
            </a:r>
            <a:r>
              <a:rPr sz="2000" spc="-2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onop</a:t>
            </a:r>
            <a:r>
              <a:rPr sz="2000" spc="-2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og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amma delle l</a:t>
            </a:r>
            <a:r>
              <a:rPr sz="2000" spc="-2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azione</a:t>
            </a:r>
            <a:endParaRPr sz="2000">
              <a:latin typeface="Calibri"/>
              <a:cs typeface="Calibri"/>
            </a:endParaRPr>
          </a:p>
          <a:p>
            <a:pPr marL="787462">
              <a:lnSpc>
                <a:spcPct val="101725"/>
              </a:lnSpc>
              <a:spcBef>
                <a:spcPts val="125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turnazione dei l</a:t>
            </a:r>
            <a:r>
              <a:rPr sz="2000" spc="-29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-19" dirty="0">
                <a:latin typeface="Calibri"/>
                <a:cs typeface="Calibri"/>
              </a:rPr>
              <a:t>at</a:t>
            </a:r>
            <a:r>
              <a:rPr sz="2000" spc="0" dirty="0">
                <a:latin typeface="Calibri"/>
                <a:cs typeface="Calibri"/>
              </a:rPr>
              <a:t>ori</a:t>
            </a:r>
            <a:endParaRPr sz="20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90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19" dirty="0">
                <a:latin typeface="Calibri"/>
                <a:cs typeface="Calibri"/>
              </a:rPr>
              <a:t>nt</a:t>
            </a:r>
            <a:r>
              <a:rPr sz="2000" spc="0" dirty="0">
                <a:latin typeface="Calibri"/>
                <a:cs typeface="Calibri"/>
              </a:rPr>
              <a:t>enime</a:t>
            </a:r>
            <a:r>
              <a:rPr sz="2000" spc="-19" dirty="0">
                <a:latin typeface="Calibri"/>
                <a:cs typeface="Calibri"/>
              </a:rPr>
              <a:t>nt</a:t>
            </a:r>
            <a:r>
              <a:rPr sz="2000" spc="0" dirty="0">
                <a:latin typeface="Calibri"/>
                <a:cs typeface="Calibri"/>
              </a:rPr>
              <a:t>o dei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ti:</a:t>
            </a:r>
            <a:endParaRPr sz="2000">
              <a:latin typeface="Calibri"/>
              <a:cs typeface="Calibri"/>
            </a:endParaRPr>
          </a:p>
          <a:p>
            <a:pPr marL="787462">
              <a:lnSpc>
                <a:spcPct val="101725"/>
              </a:lnSpc>
              <a:spcBef>
                <a:spcPts val="125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gruppi au</a:t>
            </a:r>
            <a:r>
              <a:rPr sz="2000" spc="-1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onomi, di</a:t>
            </a:r>
            <a:r>
              <a:rPr sz="2000" spc="-19" dirty="0">
                <a:latin typeface="Calibri"/>
                <a:cs typeface="Calibri"/>
              </a:rPr>
              <a:t>s</a:t>
            </a:r>
            <a:r>
              <a:rPr sz="2000" spc="0" dirty="0">
                <a:latin typeface="Calibri"/>
                <a:cs typeface="Calibri"/>
              </a:rPr>
              <a:t>ti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ti e ri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onoscibili</a:t>
            </a:r>
            <a:endParaRPr sz="2000">
              <a:latin typeface="Calibri"/>
              <a:cs typeface="Calibri"/>
            </a:endParaRPr>
          </a:p>
          <a:p>
            <a:pPr marL="1016062" marR="908107" indent="-228600">
              <a:lnSpc>
                <a:spcPts val="2200"/>
              </a:lnSpc>
              <a:spcBef>
                <a:spcPts val="380"/>
              </a:spcBef>
            </a:pPr>
            <a:r>
              <a:rPr sz="2000" spc="0" dirty="0">
                <a:latin typeface="Calibri"/>
                <a:cs typeface="Calibri"/>
              </a:rPr>
              <a:t>-</a:t>
            </a:r>
            <a:r>
              <a:rPr sz="2000" spc="71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di</a:t>
            </a:r>
            <a:r>
              <a:rPr sz="2000" spc="-19" dirty="0">
                <a:latin typeface="Calibri"/>
                <a:cs typeface="Calibri"/>
              </a:rPr>
              <a:t>v</a:t>
            </a:r>
            <a:r>
              <a:rPr sz="2000" spc="0" dirty="0">
                <a:latin typeface="Calibri"/>
                <a:cs typeface="Calibri"/>
              </a:rPr>
              <a:t>e</a:t>
            </a:r>
            <a:r>
              <a:rPr sz="2000" spc="-34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sa arti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olazione degli o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ari del </a:t>
            </a:r>
            <a:r>
              <a:rPr sz="2000" spc="-14" dirty="0">
                <a:latin typeface="Calibri"/>
                <a:cs typeface="Calibri"/>
              </a:rPr>
              <a:t>c</a:t>
            </a:r>
            <a:r>
              <a:rPr sz="2000" spc="0" dirty="0">
                <a:latin typeface="Calibri"/>
                <a:cs typeface="Calibri"/>
              </a:rPr>
              <a:t>a</a:t>
            </a:r>
            <a:r>
              <a:rPr sz="2000" spc="-19" dirty="0">
                <a:latin typeface="Calibri"/>
                <a:cs typeface="Calibri"/>
              </a:rPr>
              <a:t>n</a:t>
            </a:r>
            <a:r>
              <a:rPr sz="2000" spc="0" dirty="0">
                <a:latin typeface="Calibri"/>
                <a:cs typeface="Calibri"/>
              </a:rPr>
              <a:t>tie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e sia per qua</a:t>
            </a:r>
            <a:r>
              <a:rPr sz="2000" spc="-19" dirty="0">
                <a:latin typeface="Calibri"/>
                <a:cs typeface="Calibri"/>
              </a:rPr>
              <a:t>nt</a:t>
            </a:r>
            <a:r>
              <a:rPr sz="2000" spc="0" dirty="0">
                <a:latin typeface="Calibri"/>
                <a:cs typeface="Calibri"/>
              </a:rPr>
              <a:t>o </a:t>
            </a:r>
            <a:r>
              <a:rPr sz="2000" spc="-19" dirty="0">
                <a:latin typeface="Calibri"/>
                <a:cs typeface="Calibri"/>
              </a:rPr>
              <a:t>a</a:t>
            </a:r>
            <a:r>
              <a:rPr sz="2000" spc="-29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tiene all</a:t>
            </a:r>
            <a:r>
              <a:rPr sz="2000" spc="-144" dirty="0">
                <a:latin typeface="Calibri"/>
                <a:cs typeface="Calibri"/>
              </a:rPr>
              <a:t>'</a:t>
            </a:r>
            <a:r>
              <a:rPr sz="2000" spc="0" dirty="0">
                <a:latin typeface="Calibri"/>
                <a:cs typeface="Calibri"/>
              </a:rPr>
              <a:t>apertu</a:t>
            </a:r>
            <a:r>
              <a:rPr sz="2000" spc="-39" dirty="0">
                <a:latin typeface="Calibri"/>
                <a:cs typeface="Calibri"/>
              </a:rPr>
              <a:t>r</a:t>
            </a:r>
            <a:r>
              <a:rPr sz="2000" spc="0" dirty="0">
                <a:latin typeface="Calibri"/>
                <a:cs typeface="Calibri"/>
              </a:rPr>
              <a:t>a,</a:t>
            </a:r>
            <a:r>
              <a:rPr sz="2000" spc="57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alla so</a:t>
            </a:r>
            <a:r>
              <a:rPr sz="2000" spc="-19" dirty="0">
                <a:latin typeface="Calibri"/>
                <a:cs typeface="Calibri"/>
              </a:rPr>
              <a:t>s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a e all</a:t>
            </a:r>
            <a:r>
              <a:rPr sz="2000" spc="-39" dirty="0">
                <a:latin typeface="Calibri"/>
                <a:cs typeface="Calibri"/>
              </a:rPr>
              <a:t>'</a:t>
            </a:r>
            <a:r>
              <a:rPr sz="2000" spc="0" dirty="0">
                <a:latin typeface="Calibri"/>
                <a:cs typeface="Calibri"/>
              </a:rPr>
              <a:t>usci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0" dirty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3567" y="1180605"/>
            <a:ext cx="7200799" cy="2302649"/>
          </a:xfrm>
          <a:custGeom>
            <a:avLst/>
            <a:gdLst/>
            <a:ahLst/>
            <a:cxnLst/>
            <a:rect l="l" t="t" r="r" b="b"/>
            <a:pathLst>
              <a:path w="7200799" h="2302649">
                <a:moveTo>
                  <a:pt x="0" y="2302649"/>
                </a:moveTo>
                <a:lnTo>
                  <a:pt x="7200799" y="2302649"/>
                </a:lnTo>
                <a:lnTo>
                  <a:pt x="7200799" y="0"/>
                </a:lnTo>
                <a:lnTo>
                  <a:pt x="0" y="0"/>
                </a:lnTo>
                <a:lnTo>
                  <a:pt x="0" y="23026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3567" y="1180605"/>
            <a:ext cx="7200800" cy="2302650"/>
          </a:xfrm>
          <a:custGeom>
            <a:avLst/>
            <a:gdLst/>
            <a:ahLst/>
            <a:cxnLst/>
            <a:rect l="l" t="t" r="r" b="b"/>
            <a:pathLst>
              <a:path w="7200800" h="2302650">
                <a:moveTo>
                  <a:pt x="0" y="0"/>
                </a:moveTo>
                <a:lnTo>
                  <a:pt x="7200800" y="0"/>
                </a:lnTo>
                <a:lnTo>
                  <a:pt x="7200800" y="2302650"/>
                </a:lnTo>
                <a:lnTo>
                  <a:pt x="0" y="230265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43608" y="929685"/>
            <a:ext cx="5040559" cy="501840"/>
          </a:xfrm>
          <a:custGeom>
            <a:avLst/>
            <a:gdLst/>
            <a:ahLst/>
            <a:cxnLst/>
            <a:rect l="l" t="t" r="r" b="b"/>
            <a:pathLst>
              <a:path w="5040559" h="501840">
                <a:moveTo>
                  <a:pt x="0" y="83640"/>
                </a:moveTo>
                <a:lnTo>
                  <a:pt x="126" y="422838"/>
                </a:lnTo>
                <a:lnTo>
                  <a:pt x="12928" y="462891"/>
                </a:lnTo>
                <a:lnTo>
                  <a:pt x="42684" y="491144"/>
                </a:lnTo>
                <a:lnTo>
                  <a:pt x="83640" y="501840"/>
                </a:lnTo>
                <a:lnTo>
                  <a:pt x="4961556" y="501714"/>
                </a:lnTo>
                <a:lnTo>
                  <a:pt x="5001610" y="488912"/>
                </a:lnTo>
                <a:lnTo>
                  <a:pt x="5029863" y="459156"/>
                </a:lnTo>
                <a:lnTo>
                  <a:pt x="5040559" y="418200"/>
                </a:lnTo>
                <a:lnTo>
                  <a:pt x="5040432" y="79002"/>
                </a:lnTo>
                <a:lnTo>
                  <a:pt x="5027631" y="38948"/>
                </a:lnTo>
                <a:lnTo>
                  <a:pt x="4997875" y="10696"/>
                </a:lnTo>
                <a:lnTo>
                  <a:pt x="4956919" y="0"/>
                </a:lnTo>
                <a:lnTo>
                  <a:pt x="79001" y="126"/>
                </a:lnTo>
                <a:lnTo>
                  <a:pt x="38948" y="12928"/>
                </a:lnTo>
                <a:lnTo>
                  <a:pt x="10696" y="42685"/>
                </a:lnTo>
                <a:lnTo>
                  <a:pt x="0" y="83640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3567" y="3825977"/>
            <a:ext cx="7200799" cy="963900"/>
          </a:xfrm>
          <a:custGeom>
            <a:avLst/>
            <a:gdLst/>
            <a:ahLst/>
            <a:cxnLst/>
            <a:rect l="l" t="t" r="r" b="b"/>
            <a:pathLst>
              <a:path w="7200799" h="963900">
                <a:moveTo>
                  <a:pt x="0" y="963900"/>
                </a:moveTo>
                <a:lnTo>
                  <a:pt x="7200799" y="963900"/>
                </a:lnTo>
                <a:lnTo>
                  <a:pt x="7200799" y="0"/>
                </a:lnTo>
                <a:lnTo>
                  <a:pt x="0" y="0"/>
                </a:lnTo>
                <a:lnTo>
                  <a:pt x="0" y="963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3567" y="3825976"/>
            <a:ext cx="7200800" cy="963900"/>
          </a:xfrm>
          <a:custGeom>
            <a:avLst/>
            <a:gdLst/>
            <a:ahLst/>
            <a:cxnLst/>
            <a:rect l="l" t="t" r="r" b="b"/>
            <a:pathLst>
              <a:path w="7200800" h="963900">
                <a:moveTo>
                  <a:pt x="0" y="0"/>
                </a:moveTo>
                <a:lnTo>
                  <a:pt x="7200800" y="0"/>
                </a:lnTo>
                <a:lnTo>
                  <a:pt x="7200800" y="963900"/>
                </a:lnTo>
                <a:lnTo>
                  <a:pt x="0" y="9639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842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3608" y="3575056"/>
            <a:ext cx="5040559" cy="501840"/>
          </a:xfrm>
          <a:custGeom>
            <a:avLst/>
            <a:gdLst/>
            <a:ahLst/>
            <a:cxnLst/>
            <a:rect l="l" t="t" r="r" b="b"/>
            <a:pathLst>
              <a:path w="5040559" h="501840">
                <a:moveTo>
                  <a:pt x="0" y="83640"/>
                </a:moveTo>
                <a:lnTo>
                  <a:pt x="126" y="422838"/>
                </a:lnTo>
                <a:lnTo>
                  <a:pt x="12928" y="462891"/>
                </a:lnTo>
                <a:lnTo>
                  <a:pt x="42684" y="491144"/>
                </a:lnTo>
                <a:lnTo>
                  <a:pt x="83640" y="501840"/>
                </a:lnTo>
                <a:lnTo>
                  <a:pt x="4961557" y="501714"/>
                </a:lnTo>
                <a:lnTo>
                  <a:pt x="5001611" y="488912"/>
                </a:lnTo>
                <a:lnTo>
                  <a:pt x="5029863" y="459156"/>
                </a:lnTo>
                <a:lnTo>
                  <a:pt x="5040559" y="418200"/>
                </a:lnTo>
                <a:lnTo>
                  <a:pt x="5040432" y="79002"/>
                </a:lnTo>
                <a:lnTo>
                  <a:pt x="5027631" y="38948"/>
                </a:lnTo>
                <a:lnTo>
                  <a:pt x="4997875" y="10696"/>
                </a:lnTo>
                <a:lnTo>
                  <a:pt x="4956919" y="0"/>
                </a:lnTo>
                <a:lnTo>
                  <a:pt x="79001" y="126"/>
                </a:lnTo>
                <a:lnTo>
                  <a:pt x="38948" y="12928"/>
                </a:lnTo>
                <a:lnTo>
                  <a:pt x="10696" y="42685"/>
                </a:lnTo>
                <a:lnTo>
                  <a:pt x="0" y="83640"/>
                </a:lnTo>
                <a:close/>
              </a:path>
            </a:pathLst>
          </a:custGeom>
          <a:solidFill>
            <a:srgbClr val="FF842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5927" y="1058717"/>
            <a:ext cx="3105669" cy="241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85"/>
              </a:lnSpc>
              <a:spcBef>
                <a:spcPts val="94"/>
              </a:spcBef>
            </a:pP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550" spc="-14" baseline="3212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550" spc="-9" baseline="3212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TIONE PE</a:t>
            </a:r>
            <a:r>
              <a:rPr sz="2550" spc="-19" baseline="3212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SONA SIN</a:t>
            </a:r>
            <a:r>
              <a:rPr sz="2550" spc="-44" baseline="3212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sz="2550" spc="-134" baseline="3212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TICA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45927" y="3704088"/>
            <a:ext cx="2385697" cy="241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85"/>
              </a:lnSpc>
              <a:spcBef>
                <a:spcPts val="94"/>
              </a:spcBef>
            </a:pP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SO</a:t>
            </a:r>
            <a:r>
              <a:rPr sz="2550" spc="-19" baseline="3212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550" spc="-19" baseline="3212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GLIAN</a:t>
            </a:r>
            <a:r>
              <a:rPr sz="2550" spc="-9" baseline="3212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2550" spc="-9" baseline="3212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ANI</a:t>
            </a:r>
            <a:r>
              <a:rPr sz="2550" spc="-129" baseline="3212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550" spc="0" baseline="3212" dirty="0">
                <a:solidFill>
                  <a:srgbClr val="FFFFFF"/>
                </a:solidFill>
                <a:latin typeface="Calibri"/>
                <a:cs typeface="Calibri"/>
              </a:rPr>
              <a:t>ARIA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567" y="3825976"/>
            <a:ext cx="7200800" cy="963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42"/>
              </a:spcBef>
            </a:pPr>
            <a:endParaRPr sz="650"/>
          </a:p>
          <a:p>
            <a:pPr marL="730311" marR="936882" indent="-171449">
              <a:lnSpc>
                <a:spcPts val="1870"/>
              </a:lnSpc>
              <a:spcBef>
                <a:spcPts val="2093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spc="0" dirty="0">
                <a:latin typeface="Calibri"/>
                <a:cs typeface="Calibri"/>
              </a:rPr>
              <a:t>medi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omp</a:t>
            </a:r>
            <a:r>
              <a:rPr sz="1700" spc="-9" dirty="0">
                <a:latin typeface="Calibri"/>
                <a:cs typeface="Calibri"/>
              </a:rPr>
              <a:t>e</a:t>
            </a:r>
            <a:r>
              <a:rPr sz="1700" spc="-14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e</a:t>
            </a:r>
            <a:r>
              <a:rPr sz="1700" spc="-14" dirty="0">
                <a:latin typeface="Calibri"/>
                <a:cs typeface="Calibri"/>
              </a:rPr>
              <a:t>nt</a:t>
            </a:r>
            <a:r>
              <a:rPr sz="1700" spc="0" dirty="0">
                <a:latin typeface="Calibri"/>
                <a:cs typeface="Calibri"/>
              </a:rPr>
              <a:t>e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ollabo</a:t>
            </a:r>
            <a:r>
              <a:rPr sz="1700" spc="-34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a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on il d</a:t>
            </a:r>
            <a:r>
              <a:rPr sz="1700" spc="-14" dirty="0">
                <a:latin typeface="Calibri"/>
                <a:cs typeface="Calibri"/>
              </a:rPr>
              <a:t>at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19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e di l</a:t>
            </a:r>
            <a:r>
              <a:rPr sz="1700" spc="-29" dirty="0">
                <a:latin typeface="Calibri"/>
                <a:cs typeface="Calibri"/>
              </a:rPr>
              <a:t>a</a:t>
            </a:r>
            <a:r>
              <a:rPr sz="1700" spc="-14" dirty="0">
                <a:latin typeface="Calibri"/>
                <a:cs typeface="Calibri"/>
              </a:rPr>
              <a:t>v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25" dirty="0">
                <a:latin typeface="Calibri"/>
                <a:cs typeface="Calibri"/>
              </a:rPr>
              <a:t>r</a:t>
            </a:r>
            <a:r>
              <a:rPr sz="1700" spc="-29" dirty="0">
                <a:latin typeface="Calibri"/>
                <a:cs typeface="Calibri"/>
              </a:rPr>
              <a:t>o</a:t>
            </a:r>
            <a:r>
              <a:rPr sz="1700" spc="0" dirty="0">
                <a:latin typeface="Calibri"/>
                <a:cs typeface="Calibri"/>
              </a:rPr>
              <a:t>, RLS/RL</a:t>
            </a:r>
            <a:r>
              <a:rPr sz="1700" spc="-9" dirty="0">
                <a:latin typeface="Calibri"/>
                <a:cs typeface="Calibri"/>
              </a:rPr>
              <a:t>S</a:t>
            </a:r>
            <a:r>
              <a:rPr sz="1700" spc="-175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, di</a:t>
            </a:r>
            <a:r>
              <a:rPr sz="1700" spc="-19" dirty="0">
                <a:latin typeface="Calibri"/>
                <a:cs typeface="Calibri"/>
              </a:rPr>
              <a:t>r</a:t>
            </a:r>
            <a:r>
              <a:rPr sz="1700" spc="-9" dirty="0">
                <a:latin typeface="Calibri"/>
                <a:cs typeface="Calibri"/>
              </a:rPr>
              <a:t>e</a:t>
            </a:r>
            <a:r>
              <a:rPr sz="1700" spc="-25" dirty="0">
                <a:latin typeface="Calibri"/>
                <a:cs typeface="Calibri"/>
              </a:rPr>
              <a:t>t</a:t>
            </a:r>
            <a:r>
              <a:rPr sz="1700" spc="-14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19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e di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a</a:t>
            </a:r>
            <a:r>
              <a:rPr sz="1700" spc="-14" dirty="0">
                <a:latin typeface="Calibri"/>
                <a:cs typeface="Calibri"/>
              </a:rPr>
              <a:t>n</a:t>
            </a:r>
            <a:r>
              <a:rPr sz="1700" spc="0" dirty="0">
                <a:latin typeface="Calibri"/>
                <a:cs typeface="Calibri"/>
              </a:rPr>
              <a:t>tie</a:t>
            </a:r>
            <a:r>
              <a:rPr sz="1700" spc="-19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e e CSE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1180605"/>
            <a:ext cx="7200800" cy="2302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19"/>
              </a:spcBef>
            </a:pPr>
            <a:endParaRPr sz="550"/>
          </a:p>
          <a:p>
            <a:pPr marL="558862">
              <a:lnSpc>
                <a:spcPct val="101725"/>
              </a:lnSpc>
              <a:spcBef>
                <a:spcPts val="2000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b="1" spc="0" dirty="0">
                <a:latin typeface="Calibri"/>
                <a:cs typeface="Calibri"/>
              </a:rPr>
              <a:t>pe</a:t>
            </a:r>
            <a:r>
              <a:rPr sz="1700" b="1" spc="-19" dirty="0">
                <a:latin typeface="Calibri"/>
                <a:cs typeface="Calibri"/>
              </a:rPr>
              <a:t>r</a:t>
            </a:r>
            <a:r>
              <a:rPr sz="1700" b="1" spc="0" dirty="0">
                <a:latin typeface="Calibri"/>
                <a:cs typeface="Calibri"/>
              </a:rPr>
              <a:t>sona si</a:t>
            </a:r>
            <a:r>
              <a:rPr sz="1700" b="1" spc="-14" dirty="0">
                <a:latin typeface="Calibri"/>
                <a:cs typeface="Calibri"/>
              </a:rPr>
              <a:t>nt</a:t>
            </a:r>
            <a:r>
              <a:rPr sz="1700" b="1" spc="0" dirty="0">
                <a:latin typeface="Calibri"/>
                <a:cs typeface="Calibri"/>
              </a:rPr>
              <a:t>om</a:t>
            </a:r>
            <a:r>
              <a:rPr sz="1700" b="1" spc="-14" dirty="0">
                <a:latin typeface="Calibri"/>
                <a:cs typeface="Calibri"/>
              </a:rPr>
              <a:t>a</a:t>
            </a:r>
            <a:r>
              <a:rPr sz="1700" b="1" spc="0" dirty="0">
                <a:latin typeface="Calibri"/>
                <a:cs typeface="Calibri"/>
              </a:rPr>
              <a:t>ti</a:t>
            </a:r>
            <a:r>
              <a:rPr sz="1700" b="1" spc="-4" dirty="0">
                <a:latin typeface="Calibri"/>
                <a:cs typeface="Calibri"/>
              </a:rPr>
              <a:t>ca</a:t>
            </a:r>
            <a:r>
              <a:rPr sz="1700" spc="0" dirty="0">
                <a:latin typeface="Calibri"/>
                <a:cs typeface="Calibri"/>
              </a:rPr>
              <a:t>:</a:t>
            </a:r>
            <a:endParaRPr sz="1700">
              <a:latin typeface="Calibri"/>
              <a:cs typeface="Calibri"/>
            </a:endParaRPr>
          </a:p>
          <a:p>
            <a:pPr marL="901761" marR="843237" indent="-171450">
              <a:lnSpc>
                <a:spcPts val="1870"/>
              </a:lnSpc>
              <a:spcBef>
                <a:spcPts val="338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spc="0" dirty="0">
                <a:latin typeface="Calibri"/>
                <a:cs typeface="Calibri"/>
              </a:rPr>
              <a:t>dichia</a:t>
            </a:r>
            <a:r>
              <a:rPr sz="1700" spc="-34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a p</a:t>
            </a:r>
            <a:r>
              <a:rPr sz="1700" spc="-25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opria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ondizione 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al d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at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7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e di l</a:t>
            </a:r>
            <a:r>
              <a:rPr sz="1700" spc="-29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700" spc="-29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 o al di</a:t>
            </a:r>
            <a:r>
              <a:rPr sz="17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-9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7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e di 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tie</a:t>
            </a:r>
            <a:r>
              <a:rPr sz="1700" spc="-19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e che d</a:t>
            </a:r>
            <a:r>
              <a:rPr sz="1700" spc="-4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1700" spc="-34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 p</a:t>
            </a:r>
            <a:r>
              <a:rPr sz="1700" spc="-2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ocede</a:t>
            </a:r>
            <a:r>
              <a:rPr sz="1700" spc="-19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e al suo isolame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nt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 in base alle disposizioni dell</a:t>
            </a:r>
            <a:r>
              <a:rPr sz="1700" spc="-125" dirty="0">
                <a:solidFill>
                  <a:srgbClr val="FF0000"/>
                </a:solidFill>
                <a:latin typeface="Calibri"/>
                <a:cs typeface="Calibri"/>
              </a:rPr>
              <a:t>'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au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ori</a:t>
            </a:r>
            <a:r>
              <a:rPr sz="1700" spc="-19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700" spc="48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sani</a:t>
            </a:r>
            <a:r>
              <a:rPr sz="1700" spc="-19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aria e del CSE se nomin</a:t>
            </a:r>
            <a:r>
              <a:rPr sz="1700" spc="-14" dirty="0">
                <a:solidFill>
                  <a:srgbClr val="FF0000"/>
                </a:solidFill>
                <a:latin typeface="Calibri"/>
                <a:cs typeface="Calibri"/>
              </a:rPr>
              <a:t>at</a:t>
            </a:r>
            <a:r>
              <a:rPr sz="1700" spc="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endParaRPr sz="1700">
              <a:latin typeface="Calibri"/>
              <a:cs typeface="Calibri"/>
            </a:endParaRPr>
          </a:p>
          <a:p>
            <a:pPr marL="558862">
              <a:lnSpc>
                <a:spcPct val="101725"/>
              </a:lnSpc>
              <a:spcBef>
                <a:spcPts val="76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spc="0" dirty="0">
                <a:latin typeface="Calibri"/>
                <a:cs typeface="Calibri"/>
              </a:rPr>
              <a:t>d</a:t>
            </a:r>
            <a:r>
              <a:rPr sz="1700" spc="-14" dirty="0">
                <a:latin typeface="Calibri"/>
                <a:cs typeface="Calibri"/>
              </a:rPr>
              <a:t>at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25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e di l</a:t>
            </a:r>
            <a:r>
              <a:rPr sz="1700" spc="-29" dirty="0">
                <a:latin typeface="Calibri"/>
                <a:cs typeface="Calibri"/>
              </a:rPr>
              <a:t>a</a:t>
            </a:r>
            <a:r>
              <a:rPr sz="1700" spc="-14" dirty="0">
                <a:latin typeface="Calibri"/>
                <a:cs typeface="Calibri"/>
              </a:rPr>
              <a:t>v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29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o:</a:t>
            </a:r>
            <a:endParaRPr sz="1700">
              <a:latin typeface="Calibri"/>
              <a:cs typeface="Calibri"/>
            </a:endParaRPr>
          </a:p>
          <a:p>
            <a:pPr marL="730311">
              <a:lnSpc>
                <a:spcPct val="101725"/>
              </a:lnSpc>
              <a:spcBef>
                <a:spcPts val="90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spc="0" dirty="0">
                <a:latin typeface="Calibri"/>
                <a:cs typeface="Calibri"/>
              </a:rPr>
              <a:t>gruppi au</a:t>
            </a:r>
            <a:r>
              <a:rPr sz="1700" spc="-14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onomi, di</a:t>
            </a:r>
            <a:r>
              <a:rPr sz="1700" spc="-19" dirty="0">
                <a:latin typeface="Calibri"/>
                <a:cs typeface="Calibri"/>
              </a:rPr>
              <a:t>s</a:t>
            </a:r>
            <a:r>
              <a:rPr sz="1700" spc="0" dirty="0">
                <a:latin typeface="Calibri"/>
                <a:cs typeface="Calibri"/>
              </a:rPr>
              <a:t>ti</a:t>
            </a:r>
            <a:r>
              <a:rPr sz="1700" spc="-14" dirty="0">
                <a:latin typeface="Calibri"/>
                <a:cs typeface="Calibri"/>
              </a:rPr>
              <a:t>n</a:t>
            </a:r>
            <a:r>
              <a:rPr sz="1700" spc="0" dirty="0">
                <a:latin typeface="Calibri"/>
                <a:cs typeface="Calibri"/>
              </a:rPr>
              <a:t>ti e ri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onoscibili</a:t>
            </a:r>
            <a:endParaRPr sz="1700">
              <a:latin typeface="Calibri"/>
              <a:cs typeface="Calibri"/>
            </a:endParaRPr>
          </a:p>
          <a:p>
            <a:pPr marL="730311">
              <a:lnSpc>
                <a:spcPct val="101725"/>
              </a:lnSpc>
              <a:spcBef>
                <a:spcPts val="125"/>
              </a:spcBef>
            </a:pPr>
            <a:r>
              <a:rPr sz="1700" spc="0" dirty="0">
                <a:latin typeface="Calibri"/>
                <a:cs typeface="Calibri"/>
              </a:rPr>
              <a:t>-</a:t>
            </a:r>
            <a:r>
              <a:rPr sz="1700" spc="-118" dirty="0">
                <a:latin typeface="Calibri"/>
                <a:cs typeface="Calibri"/>
              </a:rPr>
              <a:t>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ollabo</a:t>
            </a:r>
            <a:r>
              <a:rPr sz="1700" spc="-34" dirty="0">
                <a:latin typeface="Calibri"/>
                <a:cs typeface="Calibri"/>
              </a:rPr>
              <a:t>r</a:t>
            </a:r>
            <a:r>
              <a:rPr sz="1700" spc="0" dirty="0">
                <a:latin typeface="Calibri"/>
                <a:cs typeface="Calibri"/>
              </a:rPr>
              <a:t>a a individuazione </a:t>
            </a:r>
            <a:r>
              <a:rPr sz="1700" spc="-14" dirty="0">
                <a:latin typeface="Calibri"/>
                <a:cs typeface="Calibri"/>
              </a:rPr>
              <a:t>c</a:t>
            </a:r>
            <a:r>
              <a:rPr sz="1700" spc="0" dirty="0">
                <a:latin typeface="Calibri"/>
                <a:cs typeface="Calibri"/>
              </a:rPr>
              <a:t>o</a:t>
            </a:r>
            <a:r>
              <a:rPr sz="1700" spc="-14" dirty="0">
                <a:latin typeface="Calibri"/>
                <a:cs typeface="Calibri"/>
              </a:rPr>
              <a:t>n</a:t>
            </a:r>
            <a:r>
              <a:rPr sz="1700" spc="-19" dirty="0">
                <a:latin typeface="Calibri"/>
                <a:cs typeface="Calibri"/>
              </a:rPr>
              <a:t>t</a:t>
            </a:r>
            <a:r>
              <a:rPr sz="1700" spc="-14" dirty="0">
                <a:latin typeface="Calibri"/>
                <a:cs typeface="Calibri"/>
              </a:rPr>
              <a:t>a</a:t>
            </a:r>
            <a:r>
              <a:rPr sz="1700" spc="-25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ti </a:t>
            </a:r>
            <a:r>
              <a:rPr sz="1700" spc="-19" dirty="0">
                <a:latin typeface="Calibri"/>
                <a:cs typeface="Calibri"/>
              </a:rPr>
              <a:t>s</a:t>
            </a:r>
            <a:r>
              <a:rPr sz="1700" spc="0" dirty="0">
                <a:latin typeface="Calibri"/>
                <a:cs typeface="Calibri"/>
              </a:rPr>
              <a:t>t</a:t>
            </a:r>
            <a:r>
              <a:rPr sz="1700" spc="-19" dirty="0">
                <a:latin typeface="Calibri"/>
                <a:cs typeface="Calibri"/>
              </a:rPr>
              <a:t>r</a:t>
            </a:r>
            <a:r>
              <a:rPr sz="1700" spc="-9" dirty="0">
                <a:latin typeface="Calibri"/>
                <a:cs typeface="Calibri"/>
              </a:rPr>
              <a:t>e</a:t>
            </a:r>
            <a:r>
              <a:rPr sz="1700" spc="-25" dirty="0">
                <a:latin typeface="Calibri"/>
                <a:cs typeface="Calibri"/>
              </a:rPr>
              <a:t>t</a:t>
            </a:r>
            <a:r>
              <a:rPr sz="1700" spc="0" dirty="0">
                <a:latin typeface="Calibri"/>
                <a:cs typeface="Calibri"/>
              </a:rPr>
              <a:t>ti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3567" y="1148460"/>
            <a:ext cx="7200799" cy="3562649"/>
          </a:xfrm>
          <a:custGeom>
            <a:avLst/>
            <a:gdLst/>
            <a:ahLst/>
            <a:cxnLst/>
            <a:rect l="l" t="t" r="r" b="b"/>
            <a:pathLst>
              <a:path w="7200799" h="3562649">
                <a:moveTo>
                  <a:pt x="0" y="3562649"/>
                </a:moveTo>
                <a:lnTo>
                  <a:pt x="7200799" y="3562649"/>
                </a:lnTo>
                <a:lnTo>
                  <a:pt x="7200799" y="0"/>
                </a:lnTo>
                <a:lnTo>
                  <a:pt x="0" y="0"/>
                </a:lnTo>
                <a:lnTo>
                  <a:pt x="0" y="35626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567" y="1148459"/>
            <a:ext cx="7200800" cy="3562650"/>
          </a:xfrm>
          <a:custGeom>
            <a:avLst/>
            <a:gdLst/>
            <a:ahLst/>
            <a:cxnLst/>
            <a:rect l="l" t="t" r="r" b="b"/>
            <a:pathLst>
              <a:path w="7200800" h="3562650">
                <a:moveTo>
                  <a:pt x="0" y="0"/>
                </a:moveTo>
                <a:lnTo>
                  <a:pt x="7200800" y="0"/>
                </a:lnTo>
                <a:lnTo>
                  <a:pt x="7200800" y="3562650"/>
                </a:lnTo>
                <a:lnTo>
                  <a:pt x="0" y="356265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608" y="720420"/>
            <a:ext cx="5040559" cy="856080"/>
          </a:xfrm>
          <a:custGeom>
            <a:avLst/>
            <a:gdLst/>
            <a:ahLst/>
            <a:cxnLst/>
            <a:rect l="l" t="t" r="r" b="b"/>
            <a:pathLst>
              <a:path w="5040559" h="856080">
                <a:moveTo>
                  <a:pt x="0" y="142683"/>
                </a:moveTo>
                <a:lnTo>
                  <a:pt x="0" y="713395"/>
                </a:lnTo>
                <a:lnTo>
                  <a:pt x="590" y="726469"/>
                </a:lnTo>
                <a:lnTo>
                  <a:pt x="10761" y="767855"/>
                </a:lnTo>
                <a:lnTo>
                  <a:pt x="32033" y="803487"/>
                </a:lnTo>
                <a:lnTo>
                  <a:pt x="62429" y="831387"/>
                </a:lnTo>
                <a:lnTo>
                  <a:pt x="99972" y="849577"/>
                </a:lnTo>
                <a:lnTo>
                  <a:pt x="142683" y="856080"/>
                </a:lnTo>
                <a:lnTo>
                  <a:pt x="4897876" y="856080"/>
                </a:lnTo>
                <a:lnTo>
                  <a:pt x="4939082" y="850040"/>
                </a:lnTo>
                <a:lnTo>
                  <a:pt x="4976851" y="832248"/>
                </a:lnTo>
                <a:lnTo>
                  <a:pt x="5007548" y="804673"/>
                </a:lnTo>
                <a:lnTo>
                  <a:pt x="5029194" y="769293"/>
                </a:lnTo>
                <a:lnTo>
                  <a:pt x="5039812" y="728085"/>
                </a:lnTo>
                <a:lnTo>
                  <a:pt x="5040559" y="713395"/>
                </a:lnTo>
                <a:lnTo>
                  <a:pt x="5040559" y="142683"/>
                </a:lnTo>
                <a:lnTo>
                  <a:pt x="5034519" y="101478"/>
                </a:lnTo>
                <a:lnTo>
                  <a:pt x="5016728" y="63708"/>
                </a:lnTo>
                <a:lnTo>
                  <a:pt x="4989154" y="33011"/>
                </a:lnTo>
                <a:lnTo>
                  <a:pt x="4953774" y="11365"/>
                </a:lnTo>
                <a:lnTo>
                  <a:pt x="4912565" y="746"/>
                </a:lnTo>
                <a:lnTo>
                  <a:pt x="4897876" y="0"/>
                </a:lnTo>
                <a:lnTo>
                  <a:pt x="142683" y="0"/>
                </a:lnTo>
                <a:lnTo>
                  <a:pt x="101478" y="6039"/>
                </a:lnTo>
                <a:lnTo>
                  <a:pt x="63708" y="23831"/>
                </a:lnTo>
                <a:lnTo>
                  <a:pt x="33011" y="51405"/>
                </a:lnTo>
                <a:lnTo>
                  <a:pt x="11365" y="86785"/>
                </a:lnTo>
                <a:lnTo>
                  <a:pt x="746" y="127993"/>
                </a:lnTo>
                <a:lnTo>
                  <a:pt x="0" y="142683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55139" y="44236"/>
            <a:ext cx="253241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–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indi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3219" y="923415"/>
            <a:ext cx="3341979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80"/>
              </a:lnSpc>
              <a:spcBef>
                <a:spcPts val="89"/>
              </a:spcBef>
            </a:pPr>
            <a:r>
              <a:rPr sz="2400" spc="-9" baseline="1706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GGIORNAMEN</a:t>
            </a:r>
            <a:r>
              <a:rPr sz="2400" spc="-44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 DEL P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-39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44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OL</a:t>
            </a:r>
            <a:r>
              <a:rPr sz="2400" spc="-34" baseline="1706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 DI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3567" y="1148459"/>
            <a:ext cx="7200800" cy="3562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92351">
              <a:lnSpc>
                <a:spcPts val="1770"/>
              </a:lnSpc>
              <a:spcBef>
                <a:spcPts val="88"/>
              </a:spcBef>
            </a:pP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GOLAMEN</a:t>
            </a:r>
            <a:r>
              <a:rPr sz="2400" spc="-125" baseline="3413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AZIONE</a:t>
            </a:r>
            <a:endParaRPr sz="1600">
              <a:latin typeface="Calibri"/>
              <a:cs typeface="Calibri"/>
            </a:endParaRPr>
          </a:p>
          <a:p>
            <a:pPr marL="730311" marR="580769" indent="-171449">
              <a:lnSpc>
                <a:spcPts val="1953"/>
              </a:lnSpc>
              <a:spcBef>
                <a:spcPts val="2863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È costituito in cantiere un Comitato per l'applicazione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e la verifica delle </a:t>
            </a:r>
            <a:endParaRPr sz="1600">
              <a:latin typeface="Calibri"/>
              <a:cs typeface="Calibri"/>
            </a:endParaRPr>
          </a:p>
          <a:p>
            <a:pPr marL="730311" marR="580769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regole del protocollo di regolamentazione con la partecipazione delle </a:t>
            </a:r>
            <a:endParaRPr sz="1600">
              <a:latin typeface="Calibri"/>
              <a:cs typeface="Calibri"/>
            </a:endParaRPr>
          </a:p>
          <a:p>
            <a:pPr marL="730311" marR="580769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rappresentanze sindacali aziendali e del RLS</a:t>
            </a:r>
            <a:endParaRPr sz="1600">
              <a:latin typeface="Calibri"/>
              <a:cs typeface="Calibri"/>
            </a:endParaRPr>
          </a:p>
          <a:p>
            <a:pPr marL="730311">
              <a:lnSpc>
                <a:spcPct val="101725"/>
              </a:lnSpc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oppu</a:t>
            </a:r>
            <a:r>
              <a:rPr sz="1600" spc="-4" dirty="0">
                <a:latin typeface="Calibri"/>
                <a:cs typeface="Calibri"/>
              </a:rPr>
              <a:t>r</a:t>
            </a:r>
            <a:r>
              <a:rPr sz="1600" spc="0" dirty="0"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  <a:p>
            <a:pPr marL="730311" marR="659370" indent="-171449">
              <a:lnSpc>
                <a:spcPts val="1770"/>
              </a:lnSpc>
              <a:spcBef>
                <a:spcPts val="273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Comitato Territoriale composto dagli Organismi Paritetici per la salute e la sicurezza con il coinvolgimento degli RLST e dei rappresentanti delle parti sociali</a:t>
            </a:r>
            <a:endParaRPr sz="1600">
              <a:latin typeface="Calibri"/>
              <a:cs typeface="Calibri"/>
            </a:endParaRPr>
          </a:p>
          <a:p>
            <a:pPr marL="730311" marR="666275" indent="-171449">
              <a:lnSpc>
                <a:spcPts val="1988"/>
              </a:lnSpc>
              <a:spcBef>
                <a:spcPts val="216"/>
              </a:spcBef>
            </a:pPr>
            <a:r>
              <a:rPr sz="1600" spc="0" dirty="0">
                <a:latin typeface="Calibri"/>
                <a:cs typeface="Calibri"/>
              </a:rPr>
              <a:t>-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0" dirty="0">
                <a:latin typeface="Calibri"/>
                <a:cs typeface="Calibri"/>
              </a:rPr>
              <a:t>Potranno essere costituiti, a livello territoriale o settoriale, a </a:t>
            </a:r>
            <a:r>
              <a:rPr sz="1600" b="1" spc="0" dirty="0">
                <a:latin typeface="Calibri"/>
                <a:cs typeface="Calibri"/>
              </a:rPr>
              <a:t>iniziati</a:t>
            </a:r>
            <a:r>
              <a:rPr sz="1600" b="1" spc="4" dirty="0">
                <a:latin typeface="Calibri"/>
                <a:cs typeface="Calibri"/>
              </a:rPr>
              <a:t>v</a:t>
            </a:r>
            <a:r>
              <a:rPr sz="1600" b="1" spc="0" dirty="0">
                <a:latin typeface="Calibri"/>
                <a:cs typeface="Calibri"/>
              </a:rPr>
              <a:t>a </a:t>
            </a:r>
            <a:endParaRPr sz="1600">
              <a:latin typeface="Calibri"/>
              <a:cs typeface="Calibri"/>
            </a:endParaRPr>
          </a:p>
          <a:p>
            <a:pPr marL="730311" marR="666275">
              <a:lnSpc>
                <a:spcPts val="1988"/>
              </a:lnSpc>
            </a:pPr>
            <a:r>
              <a:rPr sz="1600" b="1" spc="0" dirty="0">
                <a:latin typeface="Calibri"/>
                <a:cs typeface="Calibri"/>
              </a:rPr>
              <a:t>dei soggetti firmatari del presente Protocollo</a:t>
            </a:r>
            <a:r>
              <a:rPr sz="1600" spc="0" dirty="0">
                <a:latin typeface="Calibri"/>
                <a:cs typeface="Calibri"/>
              </a:rPr>
              <a:t>, comitati per le finalita </a:t>
            </a:r>
            <a:endParaRPr sz="1600">
              <a:latin typeface="Calibri"/>
              <a:cs typeface="Calibri"/>
            </a:endParaRPr>
          </a:p>
          <a:p>
            <a:pPr marL="730311" marR="666275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del Protocollo, anche con il coinvolgimento delle autorita sanitaria </a:t>
            </a:r>
            <a:endParaRPr sz="1600">
              <a:latin typeface="Calibri"/>
              <a:cs typeface="Calibri"/>
            </a:endParaRPr>
          </a:p>
          <a:p>
            <a:pPr marL="730311" marR="666275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locale e degli altri soggetti istituzionali coinvolti nelle iniziative per il </a:t>
            </a:r>
            <a:endParaRPr sz="1600">
              <a:latin typeface="Calibri"/>
              <a:cs typeface="Calibri"/>
            </a:endParaRPr>
          </a:p>
          <a:p>
            <a:pPr marL="730311" marR="666275">
              <a:lnSpc>
                <a:spcPts val="1953"/>
              </a:lnSpc>
            </a:pPr>
            <a:r>
              <a:rPr sz="1600" spc="0" dirty="0">
                <a:latin typeface="Calibri"/>
                <a:cs typeface="Calibri"/>
              </a:rPr>
              <a:t>contrasto della diffusione del COVID19 (</a:t>
            </a:r>
            <a:r>
              <a:rPr sz="1600" spc="0" dirty="0">
                <a:solidFill>
                  <a:srgbClr val="FF0000"/>
                </a:solidFill>
                <a:latin typeface="Calibri"/>
                <a:cs typeface="Calibri"/>
              </a:rPr>
              <a:t>Ordini professionali?</a:t>
            </a:r>
            <a:r>
              <a:rPr sz="1600" spc="0" dirty="0">
                <a:latin typeface="Calibri"/>
                <a:cs typeface="Calibri"/>
              </a:rPr>
              <a:t>)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64581" y="0"/>
            <a:ext cx="1562792" cy="5118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5143499"/>
          </a:xfrm>
          <a:custGeom>
            <a:avLst/>
            <a:gdLst/>
            <a:ahLst/>
            <a:cxnLst/>
            <a:rect l="l" t="t" r="r" b="b"/>
            <a:pathLst>
              <a:path w="9143999" h="5143499">
                <a:moveTo>
                  <a:pt x="9143999" y="0"/>
                </a:moveTo>
                <a:lnTo>
                  <a:pt x="0" y="0"/>
                </a:lnTo>
                <a:lnTo>
                  <a:pt x="0" y="5143499"/>
                </a:lnTo>
                <a:lnTo>
                  <a:pt x="9143999" y="5143499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46919" y="2776526"/>
            <a:ext cx="3743238" cy="584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P</a:t>
            </a:r>
            <a:r>
              <a:rPr sz="44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opo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st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9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ope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tiv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endParaRPr sz="44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1133" y="609599"/>
            <a:ext cx="6231467" cy="6265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1133" y="1164166"/>
            <a:ext cx="6231467" cy="6265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1133" y="1718732"/>
            <a:ext cx="6231467" cy="6477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1133" y="2273300"/>
            <a:ext cx="6231467" cy="647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1133" y="2827866"/>
            <a:ext cx="6231467" cy="62653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1133" y="3378200"/>
            <a:ext cx="6231467" cy="65193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1133" y="3932766"/>
            <a:ext cx="6231467" cy="6265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106077" y="44236"/>
            <a:ext cx="1381852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5607" y="813405"/>
            <a:ext cx="4903855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DIFFI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4" baseline="21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À DI APP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-19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4" baseline="210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VIGIONAMEN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 DI M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TERIALI E 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TR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TURE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5607" y="1367273"/>
            <a:ext cx="4164009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SOSPENSIONE DELLE 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À DEI SE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VIZI DI RI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ORAZIONE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5607" y="1830430"/>
            <a:ext cx="5329427" cy="3725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IMPOSSIBILI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À DI 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ONVENZIONE, REL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1950" b="1" spc="-69" baseline="210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AMENTE AI SE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VIZI DI CANTIERE, A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</a:pP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TRU</a:t>
            </a:r>
            <a:r>
              <a:rPr sz="1950" b="1" spc="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TURE APE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TE AL PUBBLI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5607" y="2384298"/>
            <a:ext cx="5552767" cy="3725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SPO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AMENTI 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ON M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ZZI AZIEN</a:t>
            </a:r>
            <a:r>
              <a:rPr sz="1950" b="1" spc="-29" baseline="210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ALI 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OLLE</a:t>
            </a:r>
            <a:r>
              <a:rPr sz="1950" b="1" spc="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TIVI CHE RENDONO DIFFICILMENTE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APPLICABILI LE MISURE DI 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ONTENIMEN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5607" y="3028873"/>
            <a:ext cx="4450012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GARANTIRE IN CANTIERE IL DI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ANZIAMEN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 INTERPE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SONALE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5607" y="3492031"/>
            <a:ext cx="5475791" cy="3725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ORNITURA DI 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TRUMENTI O DPI DI P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-29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ZIONE DELLE VIE R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SPIR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ORIE PUÒ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RISU</a:t>
            </a:r>
            <a:r>
              <a:rPr sz="1950" b="1" spc="-94" baseline="21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ARE DIFFI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4" baseline="21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45607" y="4136608"/>
            <a:ext cx="5823381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GARANTIRE AI L</a:t>
            </a:r>
            <a:r>
              <a:rPr sz="1950" b="1" spc="-64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25" baseline="210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ORI D</a:t>
            </a:r>
            <a:r>
              <a:rPr sz="1950" b="1" spc="-29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AZIONI AD</a:t>
            </a:r>
            <a:r>
              <a:rPr sz="1950" b="1" spc="-19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950" b="1" spc="-34" baseline="210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950" b="1" spc="-10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TE AL</a:t>
            </a:r>
            <a:r>
              <a:rPr sz="1950" b="1" spc="-94" baseline="21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’IGIENIZ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AZIONE DELLE MANI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9621" y="825389"/>
            <a:ext cx="2848570" cy="518400"/>
          </a:xfrm>
          <a:custGeom>
            <a:avLst/>
            <a:gdLst/>
            <a:ahLst/>
            <a:cxnLst/>
            <a:rect l="l" t="t" r="r" b="b"/>
            <a:pathLst>
              <a:path w="2848570" h="518400">
                <a:moveTo>
                  <a:pt x="0" y="518400"/>
                </a:moveTo>
                <a:lnTo>
                  <a:pt x="2848570" y="518400"/>
                </a:lnTo>
                <a:lnTo>
                  <a:pt x="2848570" y="0"/>
                </a:lnTo>
                <a:lnTo>
                  <a:pt x="0" y="0"/>
                </a:lnTo>
                <a:lnTo>
                  <a:pt x="0" y="518400"/>
                </a:lnTo>
                <a:close/>
              </a:path>
            </a:pathLst>
          </a:custGeom>
          <a:solidFill>
            <a:srgbClr val="FFBD4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99621" y="825389"/>
            <a:ext cx="2848570" cy="518400"/>
          </a:xfrm>
          <a:custGeom>
            <a:avLst/>
            <a:gdLst/>
            <a:ahLst/>
            <a:cxnLst/>
            <a:rect l="l" t="t" r="r" b="b"/>
            <a:pathLst>
              <a:path w="2848570" h="518400">
                <a:moveTo>
                  <a:pt x="0" y="0"/>
                </a:moveTo>
                <a:lnTo>
                  <a:pt x="2848570" y="0"/>
                </a:lnTo>
                <a:lnTo>
                  <a:pt x="2848570" y="518400"/>
                </a:lnTo>
                <a:lnTo>
                  <a:pt x="0" y="518400"/>
                </a:lnTo>
                <a:lnTo>
                  <a:pt x="0" y="0"/>
                </a:lnTo>
                <a:close/>
              </a:path>
            </a:pathLst>
          </a:custGeom>
          <a:ln w="10795">
            <a:solidFill>
              <a:srgbClr val="FFBD4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9621" y="1343789"/>
            <a:ext cx="2848570" cy="3149887"/>
          </a:xfrm>
          <a:custGeom>
            <a:avLst/>
            <a:gdLst/>
            <a:ahLst/>
            <a:cxnLst/>
            <a:rect l="l" t="t" r="r" b="b"/>
            <a:pathLst>
              <a:path w="2848570" h="3149887">
                <a:moveTo>
                  <a:pt x="0" y="3149887"/>
                </a:moveTo>
                <a:lnTo>
                  <a:pt x="2848570" y="3149887"/>
                </a:lnTo>
                <a:lnTo>
                  <a:pt x="2848570" y="0"/>
                </a:lnTo>
                <a:lnTo>
                  <a:pt x="0" y="0"/>
                </a:lnTo>
                <a:lnTo>
                  <a:pt x="0" y="3149887"/>
                </a:lnTo>
                <a:close/>
              </a:path>
            </a:pathLst>
          </a:custGeom>
          <a:solidFill>
            <a:srgbClr val="FFE7C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99621" y="1343789"/>
            <a:ext cx="2848570" cy="3149887"/>
          </a:xfrm>
          <a:custGeom>
            <a:avLst/>
            <a:gdLst/>
            <a:ahLst/>
            <a:cxnLst/>
            <a:rect l="l" t="t" r="r" b="b"/>
            <a:pathLst>
              <a:path w="2848570" h="3149887">
                <a:moveTo>
                  <a:pt x="0" y="0"/>
                </a:moveTo>
                <a:lnTo>
                  <a:pt x="2848570" y="0"/>
                </a:lnTo>
                <a:lnTo>
                  <a:pt x="2848570" y="3149887"/>
                </a:lnTo>
                <a:lnTo>
                  <a:pt x="0" y="3149887"/>
                </a:lnTo>
                <a:lnTo>
                  <a:pt x="0" y="0"/>
                </a:lnTo>
                <a:close/>
              </a:path>
            </a:pathLst>
          </a:custGeom>
          <a:ln w="10795">
            <a:solidFill>
              <a:srgbClr val="FFE7C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146990" y="825389"/>
            <a:ext cx="2848570" cy="518400"/>
          </a:xfrm>
          <a:custGeom>
            <a:avLst/>
            <a:gdLst/>
            <a:ahLst/>
            <a:cxnLst/>
            <a:rect l="l" t="t" r="r" b="b"/>
            <a:pathLst>
              <a:path w="2848570" h="518400">
                <a:moveTo>
                  <a:pt x="0" y="518400"/>
                </a:moveTo>
                <a:lnTo>
                  <a:pt x="2848570" y="518400"/>
                </a:lnTo>
                <a:lnTo>
                  <a:pt x="2848570" y="0"/>
                </a:lnTo>
                <a:lnTo>
                  <a:pt x="0" y="0"/>
                </a:lnTo>
                <a:lnTo>
                  <a:pt x="0" y="518400"/>
                </a:lnTo>
                <a:close/>
              </a:path>
            </a:pathLst>
          </a:custGeom>
          <a:solidFill>
            <a:srgbClr val="B648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46990" y="825389"/>
            <a:ext cx="2848570" cy="518400"/>
          </a:xfrm>
          <a:custGeom>
            <a:avLst/>
            <a:gdLst/>
            <a:ahLst/>
            <a:cxnLst/>
            <a:rect l="l" t="t" r="r" b="b"/>
            <a:pathLst>
              <a:path w="2848570" h="518400">
                <a:moveTo>
                  <a:pt x="0" y="0"/>
                </a:moveTo>
                <a:lnTo>
                  <a:pt x="2848570" y="0"/>
                </a:lnTo>
                <a:lnTo>
                  <a:pt x="2848570" y="518400"/>
                </a:lnTo>
                <a:lnTo>
                  <a:pt x="0" y="518400"/>
                </a:lnTo>
                <a:lnTo>
                  <a:pt x="0" y="0"/>
                </a:lnTo>
                <a:close/>
              </a:path>
            </a:pathLst>
          </a:custGeom>
          <a:ln w="10795">
            <a:solidFill>
              <a:srgbClr val="B648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46990" y="1343789"/>
            <a:ext cx="2848570" cy="3149887"/>
          </a:xfrm>
          <a:custGeom>
            <a:avLst/>
            <a:gdLst/>
            <a:ahLst/>
            <a:cxnLst/>
            <a:rect l="l" t="t" r="r" b="b"/>
            <a:pathLst>
              <a:path w="2848570" h="3149887">
                <a:moveTo>
                  <a:pt x="0" y="3149887"/>
                </a:moveTo>
                <a:lnTo>
                  <a:pt x="2848570" y="3149887"/>
                </a:lnTo>
                <a:lnTo>
                  <a:pt x="2848570" y="0"/>
                </a:lnTo>
                <a:lnTo>
                  <a:pt x="0" y="0"/>
                </a:lnTo>
                <a:lnTo>
                  <a:pt x="0" y="3149887"/>
                </a:lnTo>
                <a:close/>
              </a:path>
            </a:pathLst>
          </a:custGeom>
          <a:solidFill>
            <a:srgbClr val="E4CE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46990" y="1343789"/>
            <a:ext cx="2848570" cy="3149887"/>
          </a:xfrm>
          <a:custGeom>
            <a:avLst/>
            <a:gdLst/>
            <a:ahLst/>
            <a:cxnLst/>
            <a:rect l="l" t="t" r="r" b="b"/>
            <a:pathLst>
              <a:path w="2848570" h="3149887">
                <a:moveTo>
                  <a:pt x="0" y="0"/>
                </a:moveTo>
                <a:lnTo>
                  <a:pt x="2848570" y="0"/>
                </a:lnTo>
                <a:lnTo>
                  <a:pt x="2848570" y="3149887"/>
                </a:lnTo>
                <a:lnTo>
                  <a:pt x="0" y="3149887"/>
                </a:lnTo>
                <a:lnTo>
                  <a:pt x="0" y="0"/>
                </a:lnTo>
                <a:close/>
              </a:path>
            </a:pathLst>
          </a:custGeom>
          <a:ln w="10795">
            <a:solidFill>
              <a:srgbClr val="E4CEC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585127" y="44236"/>
            <a:ext cx="3901597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bit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ppli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u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hi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01752" y="2527260"/>
            <a:ext cx="1380791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spc="0" baseline="3034" dirty="0">
                <a:latin typeface="Calibri"/>
                <a:cs typeface="Calibri"/>
              </a:rPr>
              <a:t>INTERFERENTI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01752" y="3323127"/>
            <a:ext cx="2310965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spc="0" baseline="3034" dirty="0">
                <a:latin typeface="Calibri"/>
                <a:cs typeface="Calibri"/>
              </a:rPr>
              <a:t>CANTIERE, ALLE R</a:t>
            </a:r>
            <a:r>
              <a:rPr sz="2700" spc="-19" baseline="3034" dirty="0">
                <a:latin typeface="Calibri"/>
                <a:cs typeface="Calibri"/>
              </a:rPr>
              <a:t>E</a:t>
            </a:r>
            <a:r>
              <a:rPr sz="2700" spc="0" baseline="3034" dirty="0">
                <a:latin typeface="Calibri"/>
                <a:cs typeface="Calibri"/>
              </a:rPr>
              <a:t>GOLE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01752" y="3826894"/>
            <a:ext cx="2311219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spc="0" baseline="3034" dirty="0">
                <a:latin typeface="Calibri"/>
                <a:cs typeface="Calibri"/>
              </a:rPr>
              <a:t>AL</a:t>
            </a:r>
            <a:r>
              <a:rPr sz="2700" spc="-125" baseline="3034" dirty="0">
                <a:latin typeface="Calibri"/>
                <a:cs typeface="Calibri"/>
              </a:rPr>
              <a:t>L</a:t>
            </a:r>
            <a:r>
              <a:rPr sz="2700" spc="0" baseline="3034" dirty="0">
                <a:latin typeface="Calibri"/>
                <a:cs typeface="Calibri"/>
              </a:rPr>
              <a:t>'IN</a:t>
            </a:r>
            <a:r>
              <a:rPr sz="2700" spc="-14" baseline="3034" dirty="0">
                <a:latin typeface="Calibri"/>
                <a:cs typeface="Calibri"/>
              </a:rPr>
              <a:t>F</a:t>
            </a:r>
            <a:r>
              <a:rPr sz="2700" spc="0" baseline="3034" dirty="0">
                <a:latin typeface="Calibri"/>
                <a:cs typeface="Calibri"/>
              </a:rPr>
              <a:t>ORMAZIONE</a:t>
            </a:r>
            <a:r>
              <a:rPr sz="2700" spc="51" baseline="3034" dirty="0">
                <a:latin typeface="Calibri"/>
                <a:cs typeface="Calibri"/>
              </a:rPr>
              <a:t> </a:t>
            </a:r>
            <a:r>
              <a:rPr sz="2700" spc="0" baseline="3034" dirty="0">
                <a:latin typeface="Calibri"/>
                <a:cs typeface="Calibri"/>
              </a:rPr>
              <a:t>SUL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46990" y="825389"/>
            <a:ext cx="2848570" cy="518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38"/>
              </a:spcBef>
            </a:pPr>
            <a:endParaRPr sz="800"/>
          </a:p>
          <a:p>
            <a:pPr marL="935366" marR="935184" algn="ctr">
              <a:lnSpc>
                <a:spcPct val="101725"/>
              </a:lnSpc>
            </a:pPr>
            <a:r>
              <a:rPr sz="1800" spc="0" dirty="0">
                <a:solidFill>
                  <a:srgbClr val="FFFFFF"/>
                </a:solidFill>
                <a:latin typeface="Calibri"/>
                <a:cs typeface="Calibri"/>
              </a:rPr>
              <a:t>CANTIERE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46990" y="1343789"/>
            <a:ext cx="2848570" cy="31498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30"/>
              </a:spcBef>
            </a:pPr>
            <a:endParaRPr sz="650"/>
          </a:p>
          <a:p>
            <a:pPr marL="267462" marR="465731" indent="-171450">
              <a:lnSpc>
                <a:spcPts val="1970"/>
              </a:lnSpc>
              <a:spcBef>
                <a:spcPts val="98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D</a:t>
            </a:r>
            <a:r>
              <a:rPr sz="1800" spc="-44" dirty="0">
                <a:latin typeface="Calibri"/>
                <a:cs typeface="Calibri"/>
              </a:rPr>
              <a:t>O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AZIONI </a:t>
            </a:r>
            <a:r>
              <a:rPr sz="1800" spc="-39" dirty="0">
                <a:latin typeface="Calibri"/>
                <a:cs typeface="Calibri"/>
              </a:rPr>
              <a:t>L</a:t>
            </a:r>
            <a:r>
              <a:rPr sz="1800" spc="0" dirty="0">
                <a:latin typeface="Calibri"/>
                <a:cs typeface="Calibri"/>
              </a:rPr>
              <a:t>OGI</a:t>
            </a:r>
            <a:r>
              <a:rPr sz="1800" spc="-9" dirty="0">
                <a:latin typeface="Calibri"/>
                <a:cs typeface="Calibri"/>
              </a:rPr>
              <a:t>S</a:t>
            </a:r>
            <a:r>
              <a:rPr sz="1800" spc="0" dirty="0">
                <a:latin typeface="Calibri"/>
                <a:cs typeface="Calibri"/>
              </a:rPr>
              <a:t>TI</a:t>
            </a:r>
            <a:r>
              <a:rPr sz="1800" spc="-14" dirty="0">
                <a:latin typeface="Calibri"/>
                <a:cs typeface="Calibri"/>
              </a:rPr>
              <a:t>C</a:t>
            </a:r>
            <a:r>
              <a:rPr sz="1800" spc="0" dirty="0">
                <a:latin typeface="Calibri"/>
                <a:cs typeface="Calibri"/>
              </a:rPr>
              <a:t>O ASSI</a:t>
            </a:r>
            <a:r>
              <a:rPr sz="1800" spc="-9" dirty="0">
                <a:latin typeface="Calibri"/>
                <a:cs typeface="Calibri"/>
              </a:rPr>
              <a:t>S</a:t>
            </a:r>
            <a:r>
              <a:rPr sz="1800" spc="0" dirty="0">
                <a:latin typeface="Calibri"/>
                <a:cs typeface="Calibri"/>
              </a:rPr>
              <a:t>TENZIALI</a:t>
            </a:r>
            <a:endParaRPr sz="1800">
              <a:latin typeface="Calibri"/>
              <a:cs typeface="Calibri"/>
            </a:endParaRPr>
          </a:p>
          <a:p>
            <a:pPr marL="96012">
              <a:lnSpc>
                <a:spcPct val="101725"/>
              </a:lnSpc>
              <a:spcBef>
                <a:spcPts val="91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PE</a:t>
            </a:r>
            <a:r>
              <a:rPr sz="1800" spc="-14" dirty="0">
                <a:latin typeface="Calibri"/>
                <a:cs typeface="Calibri"/>
              </a:rPr>
              <a:t>RC</a:t>
            </a:r>
            <a:r>
              <a:rPr sz="1800" spc="0" dirty="0">
                <a:latin typeface="Calibri"/>
                <a:cs typeface="Calibri"/>
              </a:rPr>
              <a:t>O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0" dirty="0">
                <a:latin typeface="Calibri"/>
                <a:cs typeface="Calibri"/>
              </a:rPr>
              <a:t>SI</a:t>
            </a:r>
            <a:endParaRPr sz="1800">
              <a:latin typeface="Calibri"/>
              <a:cs typeface="Calibri"/>
            </a:endParaRPr>
          </a:p>
          <a:p>
            <a:pPr marL="96012">
              <a:lnSpc>
                <a:spcPct val="101725"/>
              </a:lnSpc>
              <a:spcBef>
                <a:spcPts val="135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L</a:t>
            </a:r>
            <a:r>
              <a:rPr sz="1800" spc="-79" dirty="0">
                <a:latin typeface="Calibri"/>
                <a:cs typeface="Calibri"/>
              </a:rPr>
              <a:t>A</a:t>
            </a:r>
            <a:r>
              <a:rPr sz="1800" spc="-25" dirty="0">
                <a:latin typeface="Calibri"/>
                <a:cs typeface="Calibri"/>
              </a:rPr>
              <a:t>V</a:t>
            </a:r>
            <a:r>
              <a:rPr sz="1800" spc="0" dirty="0">
                <a:latin typeface="Calibri"/>
                <a:cs typeface="Calibri"/>
              </a:rPr>
              <a:t>ORAZIONI</a:t>
            </a:r>
            <a:endParaRPr sz="1800">
              <a:latin typeface="Calibri"/>
              <a:cs typeface="Calibri"/>
            </a:endParaRPr>
          </a:p>
          <a:p>
            <a:pPr marL="267462" marR="170357" indent="-171450">
              <a:lnSpc>
                <a:spcPts val="2000"/>
              </a:lnSpc>
              <a:spcBef>
                <a:spcPts val="2283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MISURE O</a:t>
            </a:r>
            <a:r>
              <a:rPr sz="1800" spc="-14" dirty="0">
                <a:latin typeface="Calibri"/>
                <a:cs typeface="Calibri"/>
              </a:rPr>
              <a:t>R</a:t>
            </a:r>
            <a:r>
              <a:rPr sz="1800" spc="0" dirty="0">
                <a:latin typeface="Calibri"/>
                <a:cs typeface="Calibri"/>
              </a:rPr>
              <a:t>GANIZ</a:t>
            </a:r>
            <a:r>
              <a:rPr sz="1800" spc="-9" dirty="0">
                <a:latin typeface="Calibri"/>
                <a:cs typeface="Calibri"/>
              </a:rPr>
              <a:t>Z</a:t>
            </a:r>
            <a:r>
              <a:rPr sz="1800" spc="-139" dirty="0">
                <a:latin typeface="Calibri"/>
                <a:cs typeface="Calibri"/>
              </a:rPr>
              <a:t>A</a:t>
            </a:r>
            <a:r>
              <a:rPr sz="1800" spc="0" dirty="0">
                <a:latin typeface="Calibri"/>
                <a:cs typeface="Calibri"/>
              </a:rPr>
              <a:t>TIVE REL</a:t>
            </a:r>
            <a:r>
              <a:rPr sz="1800" spc="-139" dirty="0">
                <a:latin typeface="Calibri"/>
                <a:cs typeface="Calibri"/>
              </a:rPr>
              <a:t>A</a:t>
            </a:r>
            <a:r>
              <a:rPr sz="1800" spc="0" dirty="0">
                <a:latin typeface="Calibri"/>
                <a:cs typeface="Calibri"/>
              </a:rPr>
              <a:t>TIVE AL</a:t>
            </a:r>
            <a:r>
              <a:rPr sz="1800" spc="-129" dirty="0">
                <a:latin typeface="Calibri"/>
                <a:cs typeface="Calibri"/>
              </a:rPr>
              <a:t>L</a:t>
            </a:r>
            <a:r>
              <a:rPr sz="1800" spc="-229" dirty="0">
                <a:latin typeface="Calibri"/>
                <a:cs typeface="Calibri"/>
              </a:rPr>
              <a:t>'</a:t>
            </a:r>
            <a:r>
              <a:rPr sz="1800" spc="-9" dirty="0">
                <a:latin typeface="Calibri"/>
                <a:cs typeface="Calibri"/>
              </a:rPr>
              <a:t>A</a:t>
            </a:r>
            <a:r>
              <a:rPr sz="1800" spc="0" dirty="0">
                <a:latin typeface="Calibri"/>
                <a:cs typeface="Calibri"/>
              </a:rPr>
              <a:t>CC</a:t>
            </a:r>
            <a:r>
              <a:rPr sz="1800" spc="-14" dirty="0">
                <a:latin typeface="Calibri"/>
                <a:cs typeface="Calibri"/>
              </a:rPr>
              <a:t>E</a:t>
            </a:r>
            <a:r>
              <a:rPr sz="1800" spc="0" dirty="0">
                <a:latin typeface="Calibri"/>
                <a:cs typeface="Calibri"/>
              </a:rPr>
              <a:t>SSO</a:t>
            </a:r>
            <a:r>
              <a:rPr sz="1800" spc="51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AL</a:t>
            </a:r>
            <a:endParaRPr sz="1800">
              <a:latin typeface="Calibri"/>
              <a:cs typeface="Calibri"/>
            </a:endParaRPr>
          </a:p>
          <a:p>
            <a:pPr marL="267462" marR="563732">
              <a:lnSpc>
                <a:spcPct val="182870"/>
              </a:lnSpc>
              <a:spcBef>
                <a:spcPts val="477"/>
              </a:spcBef>
            </a:pPr>
            <a:r>
              <a:rPr sz="1800" spc="-14" dirty="0">
                <a:latin typeface="Calibri"/>
                <a:cs typeface="Calibri"/>
              </a:rPr>
              <a:t>C</a:t>
            </a:r>
            <a:r>
              <a:rPr sz="1800" spc="0" dirty="0">
                <a:latin typeface="Calibri"/>
                <a:cs typeface="Calibri"/>
              </a:rPr>
              <a:t>OMPO</a:t>
            </a:r>
            <a:r>
              <a:rPr sz="1800" spc="-14" dirty="0">
                <a:latin typeface="Calibri"/>
                <a:cs typeface="Calibri"/>
              </a:rPr>
              <a:t>R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AMEN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ALI, RISCHI</a:t>
            </a:r>
            <a:r>
              <a:rPr sz="1800" spc="-39" dirty="0">
                <a:latin typeface="Calibri"/>
                <a:cs typeface="Calibri"/>
              </a:rPr>
              <a:t>O</a:t>
            </a:r>
            <a:r>
              <a:rPr sz="1800" spc="0" dirty="0">
                <a:latin typeface="Calibri"/>
                <a:cs typeface="Calibri"/>
              </a:rPr>
              <a:t>, </a:t>
            </a:r>
            <a:r>
              <a:rPr sz="1800" spc="-19" dirty="0">
                <a:latin typeface="Calibri"/>
                <a:cs typeface="Calibri"/>
              </a:rPr>
              <a:t>E</a:t>
            </a:r>
            <a:r>
              <a:rPr sz="1800" spc="0" dirty="0">
                <a:latin typeface="Calibri"/>
                <a:cs typeface="Calibri"/>
              </a:rPr>
              <a:t>CC.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9621" y="825389"/>
            <a:ext cx="2848570" cy="518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38"/>
              </a:spcBef>
            </a:pPr>
            <a:endParaRPr sz="800"/>
          </a:p>
          <a:p>
            <a:pPr marL="974133" marR="974136" algn="ctr">
              <a:lnSpc>
                <a:spcPct val="101725"/>
              </a:lnSpc>
            </a:pPr>
            <a:r>
              <a:rPr sz="1800" spc="0" dirty="0">
                <a:solidFill>
                  <a:srgbClr val="FFFFFF"/>
                </a:solidFill>
                <a:latin typeface="Calibri"/>
                <a:cs typeface="Calibri"/>
              </a:rPr>
              <a:t>IMPR</a:t>
            </a:r>
            <a:r>
              <a:rPr sz="1800" spc="-14" dirty="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sz="1800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99621" y="1343789"/>
            <a:ext cx="2848570" cy="31498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2"/>
              </a:spcBef>
            </a:pPr>
            <a:endParaRPr sz="500"/>
          </a:p>
          <a:p>
            <a:pPr marL="96012">
              <a:lnSpc>
                <a:spcPct val="101725"/>
              </a:lnSpc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SEDI AZIEN</a:t>
            </a:r>
            <a:r>
              <a:rPr sz="1800" spc="-25" dirty="0">
                <a:latin typeface="Calibri"/>
                <a:cs typeface="Calibri"/>
              </a:rPr>
              <a:t>D</a:t>
            </a:r>
            <a:r>
              <a:rPr sz="1800" spc="0" dirty="0">
                <a:latin typeface="Calibri"/>
                <a:cs typeface="Calibri"/>
              </a:rPr>
              <a:t>ALI</a:t>
            </a:r>
            <a:endParaRPr sz="1800">
              <a:latin typeface="Calibri"/>
              <a:cs typeface="Calibri"/>
            </a:endParaRPr>
          </a:p>
          <a:p>
            <a:pPr marL="96012">
              <a:lnSpc>
                <a:spcPct val="101725"/>
              </a:lnSpc>
              <a:spcBef>
                <a:spcPts val="100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APP</a:t>
            </a:r>
            <a:r>
              <a:rPr sz="1800" spc="-14" dirty="0">
                <a:latin typeface="Calibri"/>
                <a:cs typeface="Calibri"/>
              </a:rPr>
              <a:t>R</a:t>
            </a:r>
            <a:r>
              <a:rPr sz="1800" spc="-19" dirty="0">
                <a:latin typeface="Calibri"/>
                <a:cs typeface="Calibri"/>
              </a:rPr>
              <a:t>O</a:t>
            </a:r>
            <a:r>
              <a:rPr sz="1800" spc="4" dirty="0">
                <a:latin typeface="Calibri"/>
                <a:cs typeface="Calibri"/>
              </a:rPr>
              <a:t>V</a:t>
            </a:r>
            <a:r>
              <a:rPr sz="1800" spc="0" dirty="0">
                <a:latin typeface="Calibri"/>
                <a:cs typeface="Calibri"/>
              </a:rPr>
              <a:t>VIGIONAMENTI</a:t>
            </a:r>
            <a:endParaRPr sz="1800">
              <a:latin typeface="Calibri"/>
              <a:cs typeface="Calibri"/>
            </a:endParaRPr>
          </a:p>
          <a:p>
            <a:pPr marL="96012">
              <a:lnSpc>
                <a:spcPct val="101725"/>
              </a:lnSpc>
              <a:spcBef>
                <a:spcPts val="100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SPO</a:t>
            </a:r>
            <a:r>
              <a:rPr sz="1800" spc="-9" dirty="0">
                <a:latin typeface="Calibri"/>
                <a:cs typeface="Calibri"/>
              </a:rPr>
              <a:t>S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AMENTI</a:t>
            </a:r>
            <a:endParaRPr sz="1800">
              <a:latin typeface="Calibri"/>
              <a:cs typeface="Calibri"/>
            </a:endParaRPr>
          </a:p>
          <a:p>
            <a:pPr marL="267462" marR="176255" indent="-171450">
              <a:lnSpc>
                <a:spcPts val="1970"/>
              </a:lnSpc>
              <a:spcBef>
                <a:spcPts val="368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-14" dirty="0">
                <a:latin typeface="Calibri"/>
                <a:cs typeface="Calibri"/>
              </a:rPr>
              <a:t>C</a:t>
            </a:r>
            <a:r>
              <a:rPr sz="1800" spc="0" dirty="0">
                <a:latin typeface="Calibri"/>
                <a:cs typeface="Calibri"/>
              </a:rPr>
              <a:t>ONSUMO DEI </a:t>
            </a:r>
            <a:r>
              <a:rPr sz="1800" spc="-129" dirty="0">
                <a:latin typeface="Calibri"/>
                <a:cs typeface="Calibri"/>
              </a:rPr>
              <a:t>P</a:t>
            </a:r>
            <a:r>
              <a:rPr sz="1800" spc="0" dirty="0">
                <a:latin typeface="Calibri"/>
                <a:cs typeface="Calibri"/>
              </a:rPr>
              <a:t>A</a:t>
            </a:r>
            <a:r>
              <a:rPr sz="1800" spc="-9" dirty="0">
                <a:latin typeface="Calibri"/>
                <a:cs typeface="Calibri"/>
              </a:rPr>
              <a:t>S</a:t>
            </a:r>
            <a:r>
              <a:rPr sz="1800" spc="0" dirty="0">
                <a:latin typeface="Calibri"/>
                <a:cs typeface="Calibri"/>
              </a:rPr>
              <a:t>TI (Q</a:t>
            </a:r>
            <a:r>
              <a:rPr sz="1800" spc="-39" dirty="0">
                <a:latin typeface="Calibri"/>
                <a:cs typeface="Calibri"/>
              </a:rPr>
              <a:t>U</a:t>
            </a:r>
            <a:r>
              <a:rPr sz="1800" spc="0" dirty="0">
                <a:latin typeface="Calibri"/>
                <a:cs typeface="Calibri"/>
              </a:rPr>
              <a:t>ANDO NON DEFINI</a:t>
            </a:r>
            <a:r>
              <a:rPr sz="1800" spc="-50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O A LIVEL</a:t>
            </a:r>
            <a:r>
              <a:rPr sz="1800" spc="-34" dirty="0">
                <a:latin typeface="Calibri"/>
                <a:cs typeface="Calibri"/>
              </a:rPr>
              <a:t>L</a:t>
            </a:r>
            <a:r>
              <a:rPr sz="1800" spc="0" dirty="0">
                <a:latin typeface="Calibri"/>
                <a:cs typeface="Calibri"/>
              </a:rPr>
              <a:t>O DI CANTIERE)</a:t>
            </a:r>
            <a:endParaRPr sz="1800">
              <a:latin typeface="Calibri"/>
              <a:cs typeface="Calibri"/>
            </a:endParaRPr>
          </a:p>
          <a:p>
            <a:pPr marL="267462" marR="161746" indent="-171450">
              <a:lnSpc>
                <a:spcPts val="2197"/>
              </a:lnSpc>
              <a:spcBef>
                <a:spcPts val="261"/>
              </a:spcBef>
            </a:pPr>
            <a:r>
              <a:rPr sz="1800" spc="0" dirty="0">
                <a:latin typeface="Calibri"/>
                <a:cs typeface="Calibri"/>
              </a:rPr>
              <a:t>-</a:t>
            </a:r>
            <a:r>
              <a:rPr sz="1800" spc="-207" dirty="0">
                <a:latin typeface="Calibri"/>
                <a:cs typeface="Calibri"/>
              </a:rPr>
              <a:t> </a:t>
            </a:r>
            <a:r>
              <a:rPr sz="1800" spc="0" dirty="0">
                <a:latin typeface="Calibri"/>
                <a:cs typeface="Calibri"/>
              </a:rPr>
              <a:t>D</a:t>
            </a:r>
            <a:r>
              <a:rPr sz="1800" spc="-44" dirty="0">
                <a:latin typeface="Calibri"/>
                <a:cs typeface="Calibri"/>
              </a:rPr>
              <a:t>O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AZIONI IGIENI</a:t>
            </a:r>
            <a:r>
              <a:rPr sz="1800" spc="-14" dirty="0">
                <a:latin typeface="Calibri"/>
                <a:cs typeface="Calibri"/>
              </a:rPr>
              <a:t>C</a:t>
            </a:r>
            <a:r>
              <a:rPr sz="1800" spc="0" dirty="0">
                <a:latin typeface="Calibri"/>
                <a:cs typeface="Calibri"/>
              </a:rPr>
              <a:t>O- </a:t>
            </a:r>
            <a:endParaRPr sz="1800">
              <a:latin typeface="Calibri"/>
              <a:cs typeface="Calibri"/>
            </a:endParaRPr>
          </a:p>
          <a:p>
            <a:pPr marL="267462" marR="161746">
              <a:lnSpc>
                <a:spcPts val="2197"/>
              </a:lnSpc>
            </a:pPr>
            <a:r>
              <a:rPr sz="1800" spc="-9" dirty="0">
                <a:latin typeface="Calibri"/>
                <a:cs typeface="Calibri"/>
              </a:rPr>
              <a:t>S</a:t>
            </a:r>
            <a:r>
              <a:rPr sz="1800" spc="0" dirty="0">
                <a:latin typeface="Calibri"/>
                <a:cs typeface="Calibri"/>
              </a:rPr>
              <a:t>ANI</a:t>
            </a:r>
            <a:r>
              <a:rPr sz="1800" spc="-139" dirty="0">
                <a:latin typeface="Calibri"/>
                <a:cs typeface="Calibri"/>
              </a:rPr>
              <a:t>T</a:t>
            </a:r>
            <a:r>
              <a:rPr sz="1800" spc="0" dirty="0">
                <a:latin typeface="Calibri"/>
                <a:cs typeface="Calibri"/>
              </a:rPr>
              <a:t>ARIE (IN RELAZIONE </a:t>
            </a:r>
            <a:endParaRPr sz="1800">
              <a:latin typeface="Calibri"/>
              <a:cs typeface="Calibri"/>
            </a:endParaRPr>
          </a:p>
          <a:p>
            <a:pPr marL="267462" marR="161746">
              <a:lnSpc>
                <a:spcPts val="2197"/>
              </a:lnSpc>
            </a:pPr>
            <a:r>
              <a:rPr sz="1800" spc="0" dirty="0">
                <a:latin typeface="Calibri"/>
                <a:cs typeface="Calibri"/>
              </a:rPr>
              <a:t>ALLE SP</a:t>
            </a:r>
            <a:r>
              <a:rPr sz="1800" spc="-19" dirty="0">
                <a:latin typeface="Calibri"/>
                <a:cs typeface="Calibri"/>
              </a:rPr>
              <a:t>E</a:t>
            </a:r>
            <a:r>
              <a:rPr sz="1800" spc="0" dirty="0">
                <a:latin typeface="Calibri"/>
                <a:cs typeface="Calibri"/>
              </a:rPr>
              <a:t>CIFICHE </a:t>
            </a:r>
            <a:endParaRPr sz="1800">
              <a:latin typeface="Calibri"/>
              <a:cs typeface="Calibri"/>
            </a:endParaRPr>
          </a:p>
          <a:p>
            <a:pPr marL="267462" marR="161746">
              <a:lnSpc>
                <a:spcPts val="2197"/>
              </a:lnSpc>
            </a:pPr>
            <a:r>
              <a:rPr sz="1800" spc="0" dirty="0">
                <a:latin typeface="Calibri"/>
                <a:cs typeface="Calibri"/>
              </a:rPr>
              <a:t>TIPO</a:t>
            </a:r>
            <a:r>
              <a:rPr sz="1800" spc="-39" dirty="0">
                <a:latin typeface="Calibri"/>
                <a:cs typeface="Calibri"/>
              </a:rPr>
              <a:t>L</a:t>
            </a:r>
            <a:r>
              <a:rPr sz="1800" spc="0" dirty="0">
                <a:latin typeface="Calibri"/>
                <a:cs typeface="Calibri"/>
              </a:rPr>
              <a:t>OGIE DI CANTIERE)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2466" y="1468967"/>
            <a:ext cx="2260600" cy="76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550" y="2079546"/>
            <a:ext cx="2136427" cy="2799900"/>
          </a:xfrm>
          <a:custGeom>
            <a:avLst/>
            <a:gdLst/>
            <a:ahLst/>
            <a:cxnLst/>
            <a:rect l="l" t="t" r="r" b="b"/>
            <a:pathLst>
              <a:path w="2136427" h="2799900">
                <a:moveTo>
                  <a:pt x="0" y="2799900"/>
                </a:moveTo>
                <a:lnTo>
                  <a:pt x="2136427" y="2799900"/>
                </a:lnTo>
                <a:lnTo>
                  <a:pt x="2136427" y="0"/>
                </a:lnTo>
                <a:lnTo>
                  <a:pt x="0" y="0"/>
                </a:lnTo>
                <a:lnTo>
                  <a:pt x="0" y="2799900"/>
                </a:lnTo>
                <a:close/>
              </a:path>
            </a:pathLst>
          </a:custGeom>
          <a:solidFill>
            <a:srgbClr val="ECDDC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550" y="2079547"/>
            <a:ext cx="2136427" cy="2799900"/>
          </a:xfrm>
          <a:custGeom>
            <a:avLst/>
            <a:gdLst/>
            <a:ahLst/>
            <a:cxnLst/>
            <a:rect l="l" t="t" r="r" b="b"/>
            <a:pathLst>
              <a:path w="2136427" h="2799900">
                <a:moveTo>
                  <a:pt x="0" y="0"/>
                </a:moveTo>
                <a:lnTo>
                  <a:pt x="2136427" y="0"/>
                </a:lnTo>
                <a:lnTo>
                  <a:pt x="2136427" y="2799900"/>
                </a:lnTo>
                <a:lnTo>
                  <a:pt x="0" y="27999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CDDC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96632" y="1468967"/>
            <a:ext cx="2260600" cy="76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59077" y="2079546"/>
            <a:ext cx="2136427" cy="2799900"/>
          </a:xfrm>
          <a:custGeom>
            <a:avLst/>
            <a:gdLst/>
            <a:ahLst/>
            <a:cxnLst/>
            <a:rect l="l" t="t" r="r" b="b"/>
            <a:pathLst>
              <a:path w="2136427" h="2799900">
                <a:moveTo>
                  <a:pt x="0" y="2799900"/>
                </a:moveTo>
                <a:lnTo>
                  <a:pt x="2136427" y="2799900"/>
                </a:lnTo>
                <a:lnTo>
                  <a:pt x="2136427" y="0"/>
                </a:lnTo>
                <a:lnTo>
                  <a:pt x="0" y="0"/>
                </a:lnTo>
                <a:lnTo>
                  <a:pt x="0" y="2799900"/>
                </a:lnTo>
                <a:close/>
              </a:path>
            </a:pathLst>
          </a:custGeom>
          <a:solidFill>
            <a:srgbClr val="E4CDC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759077" y="2079547"/>
            <a:ext cx="2136427" cy="2799900"/>
          </a:xfrm>
          <a:custGeom>
            <a:avLst/>
            <a:gdLst/>
            <a:ahLst/>
            <a:cxnLst/>
            <a:rect l="l" t="t" r="r" b="b"/>
            <a:pathLst>
              <a:path w="2136427" h="2799900">
                <a:moveTo>
                  <a:pt x="0" y="0"/>
                </a:moveTo>
                <a:lnTo>
                  <a:pt x="2136427" y="0"/>
                </a:lnTo>
                <a:lnTo>
                  <a:pt x="2136427" y="2799900"/>
                </a:lnTo>
                <a:lnTo>
                  <a:pt x="0" y="279990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4CDC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3527" y="627534"/>
            <a:ext cx="2160239" cy="576063"/>
          </a:xfrm>
          <a:custGeom>
            <a:avLst/>
            <a:gdLst/>
            <a:ahLst/>
            <a:cxnLst/>
            <a:rect l="l" t="t" r="r" b="b"/>
            <a:pathLst>
              <a:path w="2160239" h="576063">
                <a:moveTo>
                  <a:pt x="0" y="576063"/>
                </a:moveTo>
                <a:lnTo>
                  <a:pt x="2160239" y="576063"/>
                </a:lnTo>
                <a:lnTo>
                  <a:pt x="2160239" y="0"/>
                </a:lnTo>
                <a:lnTo>
                  <a:pt x="0" y="0"/>
                </a:lnTo>
                <a:lnTo>
                  <a:pt x="0" y="576063"/>
                </a:lnTo>
                <a:close/>
              </a:path>
            </a:pathLst>
          </a:custGeom>
          <a:solidFill>
            <a:srgbClr val="BBBBB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6700" y="575732"/>
            <a:ext cx="2273300" cy="76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71800" y="627534"/>
            <a:ext cx="2160239" cy="576063"/>
          </a:xfrm>
          <a:custGeom>
            <a:avLst/>
            <a:gdLst/>
            <a:ahLst/>
            <a:cxnLst/>
            <a:rect l="l" t="t" r="r" b="b"/>
            <a:pathLst>
              <a:path w="2160239" h="576063">
                <a:moveTo>
                  <a:pt x="0" y="576063"/>
                </a:moveTo>
                <a:lnTo>
                  <a:pt x="2160239" y="576063"/>
                </a:lnTo>
                <a:lnTo>
                  <a:pt x="2160239" y="0"/>
                </a:lnTo>
                <a:lnTo>
                  <a:pt x="0" y="0"/>
                </a:lnTo>
                <a:lnTo>
                  <a:pt x="0" y="576063"/>
                </a:lnTo>
                <a:close/>
              </a:path>
            </a:pathLst>
          </a:custGeom>
          <a:solidFill>
            <a:srgbClr val="BBBBB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17800" y="575732"/>
            <a:ext cx="2269067" cy="762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726539" y="44236"/>
            <a:ext cx="2761702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Stru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200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ur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zz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60950" y="751704"/>
            <a:ext cx="531246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3600" spc="0" baseline="2275" dirty="0">
                <a:solidFill>
                  <a:srgbClr val="FFFFFF"/>
                </a:solidFill>
                <a:latin typeface="Calibri"/>
                <a:cs typeface="Calibri"/>
              </a:rPr>
              <a:t>PSC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83487" y="751704"/>
            <a:ext cx="1382604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3600" spc="-25" baseline="227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3600" spc="0" baseline="2275" dirty="0">
                <a:solidFill>
                  <a:srgbClr val="FFFFFF"/>
                </a:solidFill>
                <a:latin typeface="Calibri"/>
                <a:cs typeface="Calibri"/>
              </a:rPr>
              <a:t>VR + POS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3097" y="1646863"/>
            <a:ext cx="543134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3600" spc="-175" baseline="227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3600" spc="-14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600" spc="0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0624" y="1646863"/>
            <a:ext cx="559108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3600" spc="-175" baseline="227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3600" spc="0" baseline="2275" dirty="0">
                <a:solidFill>
                  <a:srgbClr val="FFFFFF"/>
                </a:solidFill>
                <a:latin typeface="Calibri"/>
                <a:cs typeface="Calibri"/>
              </a:rPr>
              <a:t>AA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40687" y="3691622"/>
            <a:ext cx="1795869" cy="2158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75"/>
              </a:lnSpc>
              <a:spcBef>
                <a:spcPts val="83"/>
              </a:spcBef>
            </a:pPr>
            <a:r>
              <a:rPr sz="2250" b="1" spc="0" baseline="1820" dirty="0">
                <a:latin typeface="Calibri"/>
                <a:cs typeface="Calibri"/>
              </a:rPr>
              <a:t>p</a:t>
            </a:r>
            <a:r>
              <a:rPr sz="2250" b="1" spc="-14" baseline="1820" dirty="0">
                <a:latin typeface="Calibri"/>
                <a:cs typeface="Calibri"/>
              </a:rPr>
              <a:t>r</a:t>
            </a:r>
            <a:r>
              <a:rPr sz="2250" b="1" spc="0" baseline="1820" dirty="0">
                <a:latin typeface="Calibri"/>
                <a:cs typeface="Calibri"/>
              </a:rPr>
              <a:t>edispo</a:t>
            </a:r>
            <a:r>
              <a:rPr sz="2250" b="1" spc="-14" baseline="1820" dirty="0">
                <a:latin typeface="Calibri"/>
                <a:cs typeface="Calibri"/>
              </a:rPr>
              <a:t>st</a:t>
            </a:r>
            <a:r>
              <a:rPr sz="2250" b="1" spc="0" baseline="1820" dirty="0">
                <a:latin typeface="Calibri"/>
                <a:cs typeface="Calibri"/>
              </a:rPr>
              <a:t>o a cu</a:t>
            </a:r>
            <a:r>
              <a:rPr sz="2250" b="1" spc="-29" baseline="1820" dirty="0">
                <a:latin typeface="Calibri"/>
                <a:cs typeface="Calibri"/>
              </a:rPr>
              <a:t>r</a:t>
            </a:r>
            <a:r>
              <a:rPr sz="2250" b="1" spc="0" baseline="1820" dirty="0">
                <a:latin typeface="Calibri"/>
                <a:cs typeface="Calibri"/>
              </a:rPr>
              <a:t>a del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59077" y="2079547"/>
            <a:ext cx="2136427" cy="2799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194309" marR="402607" indent="-114300">
              <a:lnSpc>
                <a:spcPts val="1670"/>
              </a:lnSpc>
              <a:spcBef>
                <a:spcPts val="83"/>
              </a:spcBef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b="1" i="1" spc="0" dirty="0">
                <a:latin typeface="Calibri"/>
                <a:cs typeface="Calibri"/>
              </a:rPr>
              <a:t>Pro</a:t>
            </a:r>
            <a:r>
              <a:rPr sz="1500" b="1" i="1" spc="-14" dirty="0">
                <a:latin typeface="Calibri"/>
                <a:cs typeface="Calibri"/>
              </a:rPr>
              <a:t>t</a:t>
            </a:r>
            <a:r>
              <a:rPr sz="1500" b="1" i="1" spc="0" dirty="0">
                <a:latin typeface="Calibri"/>
                <a:cs typeface="Calibri"/>
              </a:rPr>
              <a:t>o</a:t>
            </a:r>
            <a:r>
              <a:rPr sz="1500" b="1" i="1" spc="-14" dirty="0">
                <a:latin typeface="Calibri"/>
                <a:cs typeface="Calibri"/>
              </a:rPr>
              <a:t>c</a:t>
            </a:r>
            <a:r>
              <a:rPr sz="1500" b="1" i="1" spc="0" dirty="0">
                <a:latin typeface="Calibri"/>
                <a:cs typeface="Calibri"/>
              </a:rPr>
              <a:t>ollo A</a:t>
            </a:r>
            <a:r>
              <a:rPr sz="1500" b="1" i="1" spc="-14" dirty="0">
                <a:latin typeface="Calibri"/>
                <a:cs typeface="Calibri"/>
              </a:rPr>
              <a:t>n</a:t>
            </a:r>
            <a:r>
              <a:rPr sz="1500" b="1" i="1" spc="0" dirty="0">
                <a:latin typeface="Calibri"/>
                <a:cs typeface="Calibri"/>
              </a:rPr>
              <a:t>ti- </a:t>
            </a:r>
            <a:r>
              <a:rPr sz="1500" b="1" i="1" spc="-14" dirty="0">
                <a:latin typeface="Calibri"/>
                <a:cs typeface="Calibri"/>
              </a:rPr>
              <a:t>c</a:t>
            </a:r>
            <a:r>
              <a:rPr sz="1500" b="1" i="1" spc="0" dirty="0">
                <a:latin typeface="Calibri"/>
                <a:cs typeface="Calibri"/>
              </a:rPr>
              <a:t>o</a:t>
            </a:r>
            <a:r>
              <a:rPr sz="1500" b="1" i="1" spc="-14" dirty="0">
                <a:latin typeface="Calibri"/>
                <a:cs typeface="Calibri"/>
              </a:rPr>
              <a:t>nt</a:t>
            </a:r>
            <a:r>
              <a:rPr sz="1500" b="1" i="1" spc="0" dirty="0">
                <a:latin typeface="Calibri"/>
                <a:cs typeface="Calibri"/>
              </a:rPr>
              <a:t>agio Aziendale</a:t>
            </a:r>
            <a:endParaRPr sz="1500">
              <a:latin typeface="Calibri"/>
              <a:cs typeface="Calibri"/>
            </a:endParaRPr>
          </a:p>
          <a:p>
            <a:pPr marL="194309" marR="329125" indent="-114300">
              <a:lnSpc>
                <a:spcPts val="1831"/>
              </a:lnSpc>
              <a:spcBef>
                <a:spcPts val="191"/>
              </a:spcBef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spc="0" dirty="0">
                <a:latin typeface="Calibri"/>
                <a:cs typeface="Calibri"/>
              </a:rPr>
              <a:t>un p</a:t>
            </a:r>
            <a:r>
              <a:rPr sz="1500" spc="-25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-14" dirty="0">
                <a:latin typeface="Calibri"/>
                <a:cs typeface="Calibri"/>
              </a:rPr>
              <a:t>t</a:t>
            </a: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ollo </a:t>
            </a:r>
            <a:endParaRPr sz="1500">
              <a:latin typeface="Calibri"/>
              <a:cs typeface="Calibri"/>
            </a:endParaRPr>
          </a:p>
          <a:p>
            <a:pPr marL="194309" marR="329125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dell</a:t>
            </a:r>
            <a:r>
              <a:rPr sz="1500" spc="4" dirty="0">
                <a:latin typeface="Calibri"/>
                <a:cs typeface="Calibri"/>
              </a:rPr>
              <a:t>'</a:t>
            </a:r>
            <a:r>
              <a:rPr sz="1500" spc="0" dirty="0">
                <a:latin typeface="Calibri"/>
                <a:cs typeface="Calibri"/>
              </a:rPr>
              <a:t>imp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esa</a:t>
            </a:r>
            <a:r>
              <a:rPr sz="1500" spc="42" dirty="0">
                <a:latin typeface="Calibri"/>
                <a:cs typeface="Calibri"/>
              </a:rPr>
              <a:t> 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el</a:t>
            </a:r>
            <a:r>
              <a:rPr sz="1500" spc="-14" dirty="0">
                <a:latin typeface="Calibri"/>
                <a:cs typeface="Calibri"/>
              </a:rPr>
              <a:t>a</a:t>
            </a:r>
            <a:r>
              <a:rPr sz="1500" spc="0" dirty="0">
                <a:latin typeface="Calibri"/>
                <a:cs typeface="Calibri"/>
              </a:rPr>
              <a:t>ti</a:t>
            </a:r>
            <a:r>
              <a:rPr sz="1500" spc="-14" dirty="0">
                <a:latin typeface="Calibri"/>
                <a:cs typeface="Calibri"/>
              </a:rPr>
              <a:t>v</a:t>
            </a:r>
            <a:r>
              <a:rPr sz="1500" spc="0" dirty="0">
                <a:latin typeface="Calibri"/>
                <a:cs typeface="Calibri"/>
              </a:rPr>
              <a:t>o </a:t>
            </a:r>
            <a:endParaRPr sz="1500">
              <a:latin typeface="Calibri"/>
              <a:cs typeface="Calibri"/>
            </a:endParaRPr>
          </a:p>
          <a:p>
            <a:pPr marL="194309" marR="329125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alle misu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 a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0" dirty="0">
                <a:latin typeface="Calibri"/>
                <a:cs typeface="Calibri"/>
              </a:rPr>
              <a:t>ti- </a:t>
            </a:r>
            <a:endParaRPr sz="1500">
              <a:latin typeface="Calibri"/>
              <a:cs typeface="Calibri"/>
            </a:endParaRPr>
          </a:p>
          <a:p>
            <a:pPr marL="194309" marR="329125">
              <a:lnSpc>
                <a:spcPts val="1831"/>
              </a:lnSpc>
            </a:pP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-19" dirty="0">
                <a:latin typeface="Calibri"/>
                <a:cs typeface="Calibri"/>
              </a:rPr>
              <a:t>t</a:t>
            </a:r>
            <a:r>
              <a:rPr sz="1500" spc="0" dirty="0">
                <a:latin typeface="Calibri"/>
                <a:cs typeface="Calibri"/>
              </a:rPr>
              <a:t>agio ado</a:t>
            </a:r>
            <a:r>
              <a:rPr sz="1500" spc="-19" dirty="0">
                <a:latin typeface="Calibri"/>
                <a:cs typeface="Calibri"/>
              </a:rPr>
              <a:t>tt</a:t>
            </a:r>
            <a:r>
              <a:rPr sz="1500" spc="-14" dirty="0">
                <a:latin typeface="Calibri"/>
                <a:cs typeface="Calibri"/>
              </a:rPr>
              <a:t>at</a:t>
            </a:r>
            <a:r>
              <a:rPr sz="1500" spc="0" dirty="0">
                <a:latin typeface="Calibri"/>
                <a:cs typeface="Calibri"/>
              </a:rPr>
              <a:t>e</a:t>
            </a:r>
            <a:endParaRPr sz="1500">
              <a:latin typeface="Calibri"/>
              <a:cs typeface="Calibri"/>
            </a:endParaRPr>
          </a:p>
          <a:p>
            <a:pPr marL="194309" marR="699427" indent="-114300">
              <a:lnSpc>
                <a:spcPts val="1864"/>
              </a:lnSpc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b="1" spc="0" dirty="0">
                <a:latin typeface="Calibri"/>
                <a:cs typeface="Calibri"/>
              </a:rPr>
              <a:t>Il docume</a:t>
            </a:r>
            <a:r>
              <a:rPr sz="1500" b="1" spc="-14" dirty="0">
                <a:latin typeface="Calibri"/>
                <a:cs typeface="Calibri"/>
              </a:rPr>
              <a:t>nt</a:t>
            </a:r>
            <a:r>
              <a:rPr sz="1500" b="1" spc="0" dirty="0">
                <a:latin typeface="Calibri"/>
                <a:cs typeface="Calibri"/>
              </a:rPr>
              <a:t>o è </a:t>
            </a:r>
            <a:endParaRPr sz="1500">
              <a:latin typeface="Calibri"/>
              <a:cs typeface="Calibri"/>
            </a:endParaRPr>
          </a:p>
          <a:p>
            <a:pPr marL="194309" marR="699427">
              <a:lnSpc>
                <a:spcPts val="1831"/>
              </a:lnSpc>
              <a:spcBef>
                <a:spcPts val="1495"/>
              </a:spcBef>
            </a:pPr>
            <a:r>
              <a:rPr sz="1500" b="1" spc="0" dirty="0">
                <a:latin typeface="Calibri"/>
                <a:cs typeface="Calibri"/>
              </a:rPr>
              <a:t>d</a:t>
            </a:r>
            <a:r>
              <a:rPr sz="1500" b="1" spc="-14" dirty="0">
                <a:latin typeface="Calibri"/>
                <a:cs typeface="Calibri"/>
              </a:rPr>
              <a:t>at</a:t>
            </a:r>
            <a:r>
              <a:rPr sz="1500" b="1" spc="0" dirty="0">
                <a:latin typeface="Calibri"/>
                <a:cs typeface="Calibri"/>
              </a:rPr>
              <a:t>ori di l</a:t>
            </a:r>
            <a:r>
              <a:rPr sz="1500" b="1" spc="-19" dirty="0">
                <a:latin typeface="Calibri"/>
                <a:cs typeface="Calibri"/>
              </a:rPr>
              <a:t>a</a:t>
            </a:r>
            <a:r>
              <a:rPr sz="1500" b="1" spc="-14" dirty="0">
                <a:latin typeface="Calibri"/>
                <a:cs typeface="Calibri"/>
              </a:rPr>
              <a:t>v</a:t>
            </a:r>
            <a:r>
              <a:rPr sz="1500" b="1" spc="0" dirty="0">
                <a:latin typeface="Calibri"/>
                <a:cs typeface="Calibri"/>
              </a:rPr>
              <a:t>o</a:t>
            </a:r>
            <a:r>
              <a:rPr sz="1500" b="1" spc="-19" dirty="0">
                <a:latin typeface="Calibri"/>
                <a:cs typeface="Calibri"/>
              </a:rPr>
              <a:t>r</a:t>
            </a:r>
            <a:r>
              <a:rPr sz="1500" b="1" spc="0" dirty="0">
                <a:latin typeface="Calibri"/>
                <a:cs typeface="Calibri"/>
              </a:rPr>
              <a:t>o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23550" y="2079547"/>
            <a:ext cx="2136427" cy="2799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194310" marR="320473" indent="-114300">
              <a:lnSpc>
                <a:spcPts val="1670"/>
              </a:lnSpc>
              <a:spcBef>
                <a:spcPts val="83"/>
              </a:spcBef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b="1" i="1" spc="0" dirty="0">
                <a:latin typeface="Calibri"/>
                <a:cs typeface="Calibri"/>
              </a:rPr>
              <a:t>Pro</a:t>
            </a:r>
            <a:r>
              <a:rPr sz="1500" b="1" i="1" spc="-14" dirty="0">
                <a:latin typeface="Calibri"/>
                <a:cs typeface="Calibri"/>
              </a:rPr>
              <a:t>t</a:t>
            </a:r>
            <a:r>
              <a:rPr sz="1500" b="1" i="1" spc="0" dirty="0">
                <a:latin typeface="Calibri"/>
                <a:cs typeface="Calibri"/>
              </a:rPr>
              <a:t>o</a:t>
            </a:r>
            <a:r>
              <a:rPr sz="1500" b="1" i="1" spc="-14" dirty="0">
                <a:latin typeface="Calibri"/>
                <a:cs typeface="Calibri"/>
              </a:rPr>
              <a:t>c</a:t>
            </a:r>
            <a:r>
              <a:rPr sz="1500" b="1" i="1" spc="0" dirty="0">
                <a:latin typeface="Calibri"/>
                <a:cs typeface="Calibri"/>
              </a:rPr>
              <a:t>ollo A</a:t>
            </a:r>
            <a:r>
              <a:rPr sz="1500" b="1" i="1" spc="-14" dirty="0">
                <a:latin typeface="Calibri"/>
                <a:cs typeface="Calibri"/>
              </a:rPr>
              <a:t>n</a:t>
            </a:r>
            <a:r>
              <a:rPr sz="1500" b="1" i="1" spc="0" dirty="0">
                <a:latin typeface="Calibri"/>
                <a:cs typeface="Calibri"/>
              </a:rPr>
              <a:t>ti- </a:t>
            </a:r>
            <a:r>
              <a:rPr sz="1500" b="1" i="1" spc="-14" dirty="0">
                <a:latin typeface="Calibri"/>
                <a:cs typeface="Calibri"/>
              </a:rPr>
              <a:t>c</a:t>
            </a:r>
            <a:r>
              <a:rPr sz="1500" b="1" i="1" spc="0" dirty="0">
                <a:latin typeface="Calibri"/>
                <a:cs typeface="Calibri"/>
              </a:rPr>
              <a:t>o</a:t>
            </a:r>
            <a:r>
              <a:rPr sz="1500" b="1" i="1" spc="-14" dirty="0">
                <a:latin typeface="Calibri"/>
                <a:cs typeface="Calibri"/>
              </a:rPr>
              <a:t>nt</a:t>
            </a:r>
            <a:r>
              <a:rPr sz="1500" b="1" i="1" spc="0" dirty="0">
                <a:latin typeface="Calibri"/>
                <a:cs typeface="Calibri"/>
              </a:rPr>
              <a:t>agio di Ca</a:t>
            </a:r>
            <a:r>
              <a:rPr sz="1500" b="1" i="1" spc="-14" dirty="0">
                <a:latin typeface="Calibri"/>
                <a:cs typeface="Calibri"/>
              </a:rPr>
              <a:t>n</a:t>
            </a:r>
            <a:r>
              <a:rPr sz="1500" b="1" i="1" spc="0" dirty="0">
                <a:latin typeface="Calibri"/>
                <a:cs typeface="Calibri"/>
              </a:rPr>
              <a:t>tiere</a:t>
            </a:r>
            <a:endParaRPr sz="1500">
              <a:latin typeface="Calibri"/>
              <a:cs typeface="Calibri"/>
            </a:endParaRPr>
          </a:p>
          <a:p>
            <a:pPr marL="194310" marR="88864" indent="-114300">
              <a:lnSpc>
                <a:spcPts val="1831"/>
              </a:lnSpc>
              <a:spcBef>
                <a:spcPts val="191"/>
              </a:spcBef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spc="0" dirty="0">
                <a:latin typeface="Calibri"/>
                <a:cs typeface="Calibri"/>
              </a:rPr>
              <a:t>docume</a:t>
            </a:r>
            <a:r>
              <a:rPr sz="1500" spc="-14" dirty="0">
                <a:latin typeface="Calibri"/>
                <a:cs typeface="Calibri"/>
              </a:rPr>
              <a:t>nt</a:t>
            </a:r>
            <a:r>
              <a:rPr sz="1500" spc="0" dirty="0">
                <a:latin typeface="Calibri"/>
                <a:cs typeface="Calibri"/>
              </a:rPr>
              <a:t>o di </a:t>
            </a: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a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0" dirty="0">
                <a:latin typeface="Calibri"/>
                <a:cs typeface="Calibri"/>
              </a:rPr>
              <a:t>tie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on d</a:t>
            </a:r>
            <a:r>
              <a:rPr sz="1500" spc="-9" dirty="0">
                <a:latin typeface="Calibri"/>
                <a:cs typeface="Calibri"/>
              </a:rPr>
              <a:t>e</a:t>
            </a:r>
            <a:r>
              <a:rPr sz="1500" spc="0" dirty="0">
                <a:latin typeface="Calibri"/>
                <a:cs typeface="Calibri"/>
              </a:rPr>
              <a:t>finiti gli eleme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0" dirty="0">
                <a:latin typeface="Calibri"/>
                <a:cs typeface="Calibri"/>
              </a:rPr>
              <a:t>ti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-9" dirty="0">
                <a:latin typeface="Calibri"/>
                <a:cs typeface="Calibri"/>
              </a:rPr>
              <a:t>g</a:t>
            </a:r>
            <a:r>
              <a:rPr sz="1500" spc="0" dirty="0">
                <a:latin typeface="Calibri"/>
                <a:cs typeface="Calibri"/>
              </a:rPr>
              <a:t>ene</a:t>
            </a:r>
            <a:r>
              <a:rPr sz="1500" spc="-2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ali 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el</a:t>
            </a:r>
            <a:r>
              <a:rPr sz="1500" spc="-14" dirty="0">
                <a:latin typeface="Calibri"/>
                <a:cs typeface="Calibri"/>
              </a:rPr>
              <a:t>a</a:t>
            </a:r>
            <a:r>
              <a:rPr sz="1500" spc="0" dirty="0">
                <a:latin typeface="Calibri"/>
                <a:cs typeface="Calibri"/>
              </a:rPr>
              <a:t>tivi alla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-25" dirty="0">
                <a:latin typeface="Calibri"/>
                <a:cs typeface="Calibri"/>
              </a:rPr>
              <a:t>g</a:t>
            </a:r>
            <a:r>
              <a:rPr sz="1500" spc="0" dirty="0">
                <a:latin typeface="Calibri"/>
                <a:cs typeface="Calibri"/>
              </a:rPr>
              <a:t>aniz</a:t>
            </a:r>
            <a:r>
              <a:rPr sz="1500" spc="-25" dirty="0">
                <a:latin typeface="Calibri"/>
                <a:cs typeface="Calibri"/>
              </a:rPr>
              <a:t>z</a:t>
            </a:r>
            <a:r>
              <a:rPr sz="1500" spc="0" dirty="0">
                <a:latin typeface="Calibri"/>
                <a:cs typeface="Calibri"/>
              </a:rPr>
              <a:t>azione del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a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0" dirty="0">
                <a:latin typeface="Calibri"/>
                <a:cs typeface="Calibri"/>
              </a:rPr>
              <a:t>tie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 e alla </a:t>
            </a:r>
            <a:r>
              <a:rPr sz="1500" spc="-9" dirty="0">
                <a:latin typeface="Calibri"/>
                <a:cs typeface="Calibri"/>
              </a:rPr>
              <a:t>g</a:t>
            </a:r>
            <a:r>
              <a:rPr sz="1500" spc="0" dirty="0">
                <a:latin typeface="Calibri"/>
                <a:cs typeface="Calibri"/>
              </a:rPr>
              <a:t>e</a:t>
            </a:r>
            <a:r>
              <a:rPr sz="1500" spc="-14" dirty="0">
                <a:latin typeface="Calibri"/>
                <a:cs typeface="Calibri"/>
              </a:rPr>
              <a:t>s</a:t>
            </a:r>
            <a:r>
              <a:rPr sz="1500" spc="0" dirty="0">
                <a:latin typeface="Calibri"/>
                <a:cs typeface="Calibri"/>
              </a:rPr>
              <a:t>tione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delle i</a:t>
            </a:r>
            <a:r>
              <a:rPr sz="1500" spc="-14" dirty="0">
                <a:latin typeface="Calibri"/>
                <a:cs typeface="Calibri"/>
              </a:rPr>
              <a:t>nt</a:t>
            </a:r>
            <a:r>
              <a:rPr sz="1500" spc="0" dirty="0">
                <a:latin typeface="Calibri"/>
                <a:cs typeface="Calibri"/>
              </a:rPr>
              <a:t>er</a:t>
            </a:r>
            <a:r>
              <a:rPr sz="1500" spc="-34" dirty="0">
                <a:latin typeface="Calibri"/>
                <a:cs typeface="Calibri"/>
              </a:rPr>
              <a:t>f</a:t>
            </a:r>
            <a:r>
              <a:rPr sz="1500" spc="0" dirty="0">
                <a:latin typeface="Calibri"/>
                <a:cs typeface="Calibri"/>
              </a:rPr>
              <a:t>e</a:t>
            </a:r>
            <a:r>
              <a:rPr sz="1500" spc="-19" dirty="0">
                <a:latin typeface="Calibri"/>
                <a:cs typeface="Calibri"/>
              </a:rPr>
              <a:t>r</a:t>
            </a:r>
            <a:r>
              <a:rPr sz="1500" spc="0" dirty="0">
                <a:latin typeface="Calibri"/>
                <a:cs typeface="Calibri"/>
              </a:rPr>
              <a:t>en</a:t>
            </a:r>
            <a:r>
              <a:rPr sz="1500" spc="-34" dirty="0">
                <a:latin typeface="Calibri"/>
                <a:cs typeface="Calibri"/>
              </a:rPr>
              <a:t>z</a:t>
            </a:r>
            <a:r>
              <a:rPr sz="1500" spc="0" dirty="0">
                <a:latin typeface="Calibri"/>
                <a:cs typeface="Calibri"/>
              </a:rPr>
              <a:t>e,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i</a:t>
            </a:r>
            <a:r>
              <a:rPr sz="1500" spc="-14" dirty="0">
                <a:latin typeface="Calibri"/>
                <a:cs typeface="Calibri"/>
              </a:rPr>
              <a:t>nt</a:t>
            </a:r>
            <a:r>
              <a:rPr sz="1500" spc="0" dirty="0">
                <a:latin typeface="Calibri"/>
                <a:cs typeface="Calibri"/>
              </a:rPr>
              <a:t>eg</a:t>
            </a:r>
            <a:r>
              <a:rPr sz="1500" spc="-29" dirty="0">
                <a:latin typeface="Calibri"/>
                <a:cs typeface="Calibri"/>
              </a:rPr>
              <a:t>r</a:t>
            </a:r>
            <a:r>
              <a:rPr sz="1500" spc="-14" dirty="0">
                <a:latin typeface="Calibri"/>
                <a:cs typeface="Calibri"/>
              </a:rPr>
              <a:t>at</a:t>
            </a:r>
            <a:r>
              <a:rPr sz="1500" spc="0" dirty="0">
                <a:latin typeface="Calibri"/>
                <a:cs typeface="Calibri"/>
              </a:rPr>
              <a:t>o nel </a:t>
            </a:r>
            <a:r>
              <a:rPr sz="1500" spc="-9" dirty="0">
                <a:latin typeface="Calibri"/>
                <a:cs typeface="Calibri"/>
              </a:rPr>
              <a:t>c</a:t>
            </a: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-14" dirty="0">
                <a:latin typeface="Calibri"/>
                <a:cs typeface="Calibri"/>
              </a:rPr>
              <a:t>n</a:t>
            </a:r>
            <a:r>
              <a:rPr sz="1500" spc="0" dirty="0">
                <a:latin typeface="Calibri"/>
                <a:cs typeface="Calibri"/>
              </a:rPr>
              <a:t>t</a:t>
            </a:r>
            <a:r>
              <a:rPr sz="1500" spc="-29" dirty="0">
                <a:latin typeface="Calibri"/>
                <a:cs typeface="Calibri"/>
              </a:rPr>
              <a:t>r</a:t>
            </a:r>
            <a:r>
              <a:rPr sz="1500" spc="-14" dirty="0">
                <a:latin typeface="Calibri"/>
                <a:cs typeface="Calibri"/>
              </a:rPr>
              <a:t>a</a:t>
            </a:r>
            <a:r>
              <a:rPr sz="1500" spc="-19" dirty="0">
                <a:latin typeface="Calibri"/>
                <a:cs typeface="Calibri"/>
              </a:rPr>
              <a:t>t</a:t>
            </a:r>
            <a:r>
              <a:rPr sz="1500" spc="-14" dirty="0">
                <a:latin typeface="Calibri"/>
                <a:cs typeface="Calibri"/>
              </a:rPr>
              <a:t>t</a:t>
            </a:r>
            <a:r>
              <a:rPr sz="1500" spc="0" dirty="0">
                <a:latin typeface="Calibri"/>
                <a:cs typeface="Calibri"/>
              </a:rPr>
              <a:t>o </a:t>
            </a:r>
            <a:endParaRPr sz="1500">
              <a:latin typeface="Calibri"/>
              <a:cs typeface="Calibri"/>
            </a:endParaRPr>
          </a:p>
          <a:p>
            <a:pPr marL="194310" marR="88864">
              <a:lnSpc>
                <a:spcPts val="1831"/>
              </a:lnSpc>
            </a:pPr>
            <a:r>
              <a:rPr sz="1500" spc="0" dirty="0">
                <a:latin typeface="Calibri"/>
                <a:cs typeface="Calibri"/>
              </a:rPr>
              <a:t>d</a:t>
            </a:r>
            <a:r>
              <a:rPr sz="1500" spc="-109" dirty="0">
                <a:latin typeface="Calibri"/>
                <a:cs typeface="Calibri"/>
              </a:rPr>
              <a:t>'</a:t>
            </a:r>
            <a:r>
              <a:rPr sz="1500" spc="0" dirty="0">
                <a:latin typeface="Calibri"/>
                <a:cs typeface="Calibri"/>
              </a:rPr>
              <a:t>appal</a:t>
            </a:r>
            <a:r>
              <a:rPr sz="1500" spc="-14" dirty="0">
                <a:latin typeface="Calibri"/>
                <a:cs typeface="Calibri"/>
              </a:rPr>
              <a:t>t</a:t>
            </a:r>
            <a:r>
              <a:rPr sz="1500" spc="0" dirty="0">
                <a:latin typeface="Calibri"/>
                <a:cs typeface="Calibri"/>
              </a:rPr>
              <a:t>o</a:t>
            </a:r>
            <a:r>
              <a:rPr sz="1500" spc="42" dirty="0">
                <a:latin typeface="Calibri"/>
                <a:cs typeface="Calibri"/>
              </a:rPr>
              <a:t> </a:t>
            </a:r>
            <a:r>
              <a:rPr sz="1500" spc="0" dirty="0">
                <a:latin typeface="Calibri"/>
                <a:cs typeface="Calibri"/>
              </a:rPr>
              <a:t>e nel PSC</a:t>
            </a:r>
            <a:endParaRPr sz="1500">
              <a:latin typeface="Calibri"/>
              <a:cs typeface="Calibri"/>
            </a:endParaRPr>
          </a:p>
          <a:p>
            <a:pPr marL="194310" marR="146548" indent="-114300">
              <a:lnSpc>
                <a:spcPts val="1670"/>
              </a:lnSpc>
              <a:spcBef>
                <a:spcPts val="104"/>
              </a:spcBef>
            </a:pPr>
            <a:r>
              <a:rPr sz="1500" dirty="0">
                <a:latin typeface="Calibri"/>
                <a:cs typeface="Calibri"/>
              </a:rPr>
              <a:t>-</a:t>
            </a:r>
            <a:r>
              <a:rPr sz="1500" spc="-184" dirty="0">
                <a:latin typeface="Calibri"/>
                <a:cs typeface="Calibri"/>
              </a:rPr>
              <a:t> </a:t>
            </a:r>
            <a:r>
              <a:rPr sz="1500" b="1" spc="0" dirty="0">
                <a:latin typeface="Calibri"/>
                <a:cs typeface="Calibri"/>
              </a:rPr>
              <a:t>CSP e CSE in</a:t>
            </a:r>
            <a:r>
              <a:rPr sz="1500" b="1" spc="-9" dirty="0">
                <a:latin typeface="Calibri"/>
                <a:cs typeface="Calibri"/>
              </a:rPr>
              <a:t>c</a:t>
            </a:r>
            <a:r>
              <a:rPr sz="1500" b="1" spc="0" dirty="0">
                <a:latin typeface="Calibri"/>
                <a:cs typeface="Calibri"/>
              </a:rPr>
              <a:t>ari</a:t>
            </a:r>
            <a:r>
              <a:rPr sz="1500" b="1" spc="-9" dirty="0">
                <a:latin typeface="Calibri"/>
                <a:cs typeface="Calibri"/>
              </a:rPr>
              <a:t>c</a:t>
            </a:r>
            <a:r>
              <a:rPr sz="1500" b="1" spc="-14" dirty="0">
                <a:latin typeface="Calibri"/>
                <a:cs typeface="Calibri"/>
              </a:rPr>
              <a:t>a</a:t>
            </a:r>
            <a:r>
              <a:rPr sz="1500" b="1" spc="0" dirty="0">
                <a:latin typeface="Calibri"/>
                <a:cs typeface="Calibri"/>
              </a:rPr>
              <a:t>ti da </a:t>
            </a:r>
            <a:r>
              <a:rPr sz="1500" b="1" spc="-4" dirty="0">
                <a:latin typeface="Calibri"/>
                <a:cs typeface="Calibri"/>
              </a:rPr>
              <a:t>c</a:t>
            </a:r>
            <a:r>
              <a:rPr sz="1500" b="1" spc="0" dirty="0">
                <a:latin typeface="Calibri"/>
                <a:cs typeface="Calibri"/>
              </a:rPr>
              <a:t>ommi</a:t>
            </a:r>
            <a:r>
              <a:rPr sz="1500" b="1" spc="-14" dirty="0">
                <a:latin typeface="Calibri"/>
                <a:cs typeface="Calibri"/>
              </a:rPr>
              <a:t>t</a:t>
            </a:r>
            <a:r>
              <a:rPr sz="1500" b="1" spc="-19" dirty="0">
                <a:latin typeface="Calibri"/>
                <a:cs typeface="Calibri"/>
              </a:rPr>
              <a:t>t</a:t>
            </a:r>
            <a:r>
              <a:rPr sz="1500" b="1" spc="0" dirty="0">
                <a:latin typeface="Calibri"/>
                <a:cs typeface="Calibri"/>
              </a:rPr>
              <a:t>e</a:t>
            </a:r>
            <a:r>
              <a:rPr sz="1500" b="1" spc="-14" dirty="0">
                <a:latin typeface="Calibri"/>
                <a:cs typeface="Calibri"/>
              </a:rPr>
              <a:t>n</a:t>
            </a:r>
            <a:r>
              <a:rPr sz="1500" b="1" spc="-19" dirty="0">
                <a:latin typeface="Calibri"/>
                <a:cs typeface="Calibri"/>
              </a:rPr>
              <a:t>t</a:t>
            </a:r>
            <a:r>
              <a:rPr sz="1500" b="1" spc="0" dirty="0">
                <a:latin typeface="Calibri"/>
                <a:cs typeface="Calibri"/>
              </a:rPr>
              <a:t>e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3266" y="2362200"/>
            <a:ext cx="6739467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3266" y="3928533"/>
            <a:ext cx="6688667" cy="6265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3266" y="372533"/>
            <a:ext cx="6688667" cy="6265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3266" y="1104900"/>
            <a:ext cx="6688667" cy="647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006064" y="95707"/>
            <a:ext cx="1480916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no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v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7577" y="575914"/>
            <a:ext cx="1268014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DPCM 11.03.2020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577" y="1004845"/>
            <a:ext cx="6421669" cy="12841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6008" marR="1363809" algn="just">
              <a:lnSpc>
                <a:spcPts val="1150"/>
              </a:lnSpc>
              <a:spcBef>
                <a:spcPts val="57"/>
              </a:spcBef>
            </a:pPr>
            <a:r>
              <a:rPr sz="1500" baseline="2730" dirty="0">
                <a:latin typeface="Calibri"/>
                <a:cs typeface="Calibri"/>
              </a:rPr>
              <a:t>-favorisce, </a:t>
            </a:r>
            <a:r>
              <a:rPr sz="1500" b="1" spc="0" baseline="2730" dirty="0">
                <a:latin typeface="Calibri"/>
                <a:cs typeface="Calibri"/>
              </a:rPr>
              <a:t>limitatamente alle attivita produttive</a:t>
            </a:r>
            <a:r>
              <a:rPr sz="1500" spc="0" baseline="2730" dirty="0">
                <a:latin typeface="Calibri"/>
                <a:cs typeface="Calibri"/>
              </a:rPr>
              <a:t>, intese tra organizzazioni datoriali e sindacali</a:t>
            </a:r>
            <a:endParaRPr sz="1000">
              <a:latin typeface="Calibri"/>
              <a:cs typeface="Calibri"/>
            </a:endParaRPr>
          </a:p>
          <a:p>
            <a:pPr marL="12700" marR="10554">
              <a:lnSpc>
                <a:spcPct val="100000"/>
              </a:lnSpc>
              <a:spcBef>
                <a:spcPts val="342"/>
              </a:spcBef>
            </a:pPr>
            <a:r>
              <a:rPr sz="1300" dirty="0">
                <a:solidFill>
                  <a:srgbClr val="FFFFFF"/>
                </a:solidFill>
                <a:latin typeface="Calibri"/>
                <a:cs typeface="Calibri"/>
              </a:rPr>
              <a:t>14.03.2010  </a:t>
            </a:r>
            <a:r>
              <a:rPr sz="1300" b="1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300" b="1" spc="-1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0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ollo </a:t>
            </a:r>
            <a:r>
              <a:rPr sz="13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ondiviso di </a:t>
            </a:r>
            <a:r>
              <a:rPr sz="1300" b="1" spc="-1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0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olame</a:t>
            </a:r>
            <a:r>
              <a:rPr sz="1300" b="1" spc="-1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30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azione delle misu</a:t>
            </a:r>
            <a:r>
              <a:rPr sz="1300" b="1" spc="-1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e per il </a:t>
            </a:r>
            <a:r>
              <a:rPr sz="13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00" b="1" spc="-9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300" b="1" spc="-2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1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30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300" b="1" spc="0" dirty="0">
                <a:solidFill>
                  <a:srgbClr val="FFFFFF"/>
                </a:solidFill>
                <a:latin typeface="Calibri"/>
                <a:cs typeface="Calibri"/>
              </a:rPr>
              <a:t>o e il </a:t>
            </a:r>
            <a:endParaRPr sz="1300">
              <a:latin typeface="Calibri"/>
              <a:cs typeface="Calibri"/>
            </a:endParaRPr>
          </a:p>
          <a:p>
            <a:pPr marL="12700" marR="10554">
              <a:lnSpc>
                <a:spcPts val="1435"/>
              </a:lnSpc>
              <a:spcBef>
                <a:spcPts val="71"/>
              </a:spcBef>
            </a:pP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enime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 della diffusione del virus C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-19 negli ambie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ti di l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300">
              <a:latin typeface="Calibri"/>
              <a:cs typeface="Calibri"/>
            </a:endParaRPr>
          </a:p>
          <a:p>
            <a:pPr marL="203158" indent="-57150" algn="just">
              <a:lnSpc>
                <a:spcPts val="1100"/>
              </a:lnSpc>
              <a:spcBef>
                <a:spcPts val="1025"/>
              </a:spcBef>
            </a:pPr>
            <a:r>
              <a:rPr sz="1000" dirty="0">
                <a:latin typeface="Calibri"/>
                <a:cs typeface="Calibri"/>
              </a:rPr>
              <a:t>-Sottoscritto</a:t>
            </a:r>
            <a:r>
              <a:rPr sz="1000" spc="0" dirty="0">
                <a:latin typeface="Calibri"/>
                <a:cs typeface="Calibri"/>
              </a:rPr>
              <a:t> su invito del Presidente del Consiglio dei ministri, del Ministro dell'economia,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del Ministro del lavoro e delle politiche sociali, del Ministro dello sviluppo economico e del Ministro della salute con l'obiettivo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di regolamentare e fornire</a:t>
            </a:r>
            <a:r>
              <a:rPr sz="1000" spc="3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indicazioni operative</a:t>
            </a:r>
            <a:r>
              <a:rPr sz="1000" spc="3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"</a:t>
            </a:r>
            <a:r>
              <a:rPr sz="1000" i="1" spc="0" dirty="0">
                <a:latin typeface="Calibri"/>
                <a:cs typeface="Calibri"/>
              </a:rPr>
              <a:t>finalizzate</a:t>
            </a:r>
            <a:r>
              <a:rPr sz="1000" i="1" spc="19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a</a:t>
            </a:r>
            <a:r>
              <a:rPr sz="1000" i="1" spc="3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incrementare,</a:t>
            </a:r>
            <a:r>
              <a:rPr sz="1000" i="1" spc="3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negli ambienti</a:t>
            </a:r>
            <a:r>
              <a:rPr sz="1000" i="1" spc="3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di</a:t>
            </a:r>
            <a:r>
              <a:rPr sz="1000" i="1" spc="3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lavoro non</a:t>
            </a:r>
            <a:r>
              <a:rPr sz="1000" i="1" spc="3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sanitari, l'efficacia</a:t>
            </a:r>
            <a:r>
              <a:rPr sz="1000" i="1" spc="28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delle misure precauzionali di contenimento adottate per contrastare l'epidemia</a:t>
            </a:r>
            <a:r>
              <a:rPr sz="1000" i="1" spc="28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di COVID-19.</a:t>
            </a:r>
            <a:r>
              <a:rPr sz="1000" spc="0" dirty="0">
                <a:latin typeface="Calibri"/>
                <a:cs typeface="Calibri"/>
              </a:rPr>
              <a:t>"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577" y="2472701"/>
            <a:ext cx="6474483" cy="14764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</a:pPr>
            <a:r>
              <a:rPr sz="1950" baseline="2100" dirty="0">
                <a:solidFill>
                  <a:srgbClr val="FFFFFF"/>
                </a:solidFill>
                <a:latin typeface="Calibri"/>
                <a:cs typeface="Calibri"/>
              </a:rPr>
              <a:t>19.03.2020  </a:t>
            </a:r>
            <a:r>
              <a:rPr sz="1950" b="1" baseline="2100" dirty="0">
                <a:latin typeface="Calibri"/>
                <a:cs typeface="Calibri"/>
              </a:rPr>
              <a:t>P</a:t>
            </a:r>
            <a:r>
              <a:rPr sz="1950" b="1" spc="-14" baseline="2100" dirty="0">
                <a:latin typeface="Calibri"/>
                <a:cs typeface="Calibri"/>
              </a:rPr>
              <a:t>r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ollo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ondiviso di </a:t>
            </a:r>
            <a:r>
              <a:rPr sz="1950" b="1" spc="-14" baseline="2100" dirty="0">
                <a:latin typeface="Calibri"/>
                <a:cs typeface="Calibri"/>
              </a:rPr>
              <a:t>r</a:t>
            </a:r>
            <a:r>
              <a:rPr sz="1950" b="1" spc="0" baseline="2100" dirty="0">
                <a:latin typeface="Calibri"/>
                <a:cs typeface="Calibri"/>
              </a:rPr>
              <a:t>e</a:t>
            </a:r>
            <a:r>
              <a:rPr sz="1950" b="1" spc="-9" baseline="2100" dirty="0">
                <a:latin typeface="Calibri"/>
                <a:cs typeface="Calibri"/>
              </a:rPr>
              <a:t>g</a:t>
            </a:r>
            <a:r>
              <a:rPr sz="1950" b="1" spc="0" baseline="2100" dirty="0">
                <a:latin typeface="Calibri"/>
                <a:cs typeface="Calibri"/>
              </a:rPr>
              <a:t>olame</a:t>
            </a:r>
            <a:r>
              <a:rPr sz="1950" b="1" spc="-14" baseline="2100" dirty="0">
                <a:latin typeface="Calibri"/>
                <a:cs typeface="Calibri"/>
              </a:rPr>
              <a:t>n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azione per il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9" baseline="2100" dirty="0">
                <a:latin typeface="Calibri"/>
                <a:cs typeface="Calibri"/>
              </a:rPr>
              <a:t>n</a:t>
            </a:r>
            <a:r>
              <a:rPr sz="1950" b="1" spc="-14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enime</a:t>
            </a:r>
            <a:r>
              <a:rPr sz="1950" b="1" spc="-14" baseline="2100" dirty="0">
                <a:latin typeface="Calibri"/>
                <a:cs typeface="Calibri"/>
              </a:rPr>
              <a:t>n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o della diffusione del 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  <a:spcBef>
                <a:spcPts val="71"/>
              </a:spcBef>
            </a:pPr>
            <a:r>
              <a:rPr sz="1950" b="1" spc="-9" baseline="2100" dirty="0">
                <a:latin typeface="Calibri"/>
                <a:cs typeface="Calibri"/>
              </a:rPr>
              <a:t>C</a:t>
            </a:r>
            <a:r>
              <a:rPr sz="1950" b="1" spc="-19" baseline="2100" dirty="0">
                <a:latin typeface="Calibri"/>
                <a:cs typeface="Calibri"/>
              </a:rPr>
              <a:t>O</a:t>
            </a:r>
            <a:r>
              <a:rPr sz="1950" b="1" spc="0" baseline="2100" dirty="0">
                <a:latin typeface="Calibri"/>
                <a:cs typeface="Calibri"/>
              </a:rPr>
              <a:t>VID -</a:t>
            </a:r>
            <a:r>
              <a:rPr sz="1950" b="1" spc="-182" baseline="2100" dirty="0">
                <a:latin typeface="Calibri"/>
                <a:cs typeface="Calibri"/>
              </a:rPr>
              <a:t> </a:t>
            </a:r>
            <a:r>
              <a:rPr sz="1950" b="1" spc="0" baseline="2100" dirty="0">
                <a:latin typeface="Calibri"/>
                <a:cs typeface="Calibri"/>
              </a:rPr>
              <a:t>19 nei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a</a:t>
            </a:r>
            <a:r>
              <a:rPr sz="1950" b="1" spc="-9" baseline="2100" dirty="0">
                <a:latin typeface="Calibri"/>
                <a:cs typeface="Calibri"/>
              </a:rPr>
              <a:t>n</a:t>
            </a:r>
            <a:r>
              <a:rPr sz="1950" b="1" spc="0" baseline="2100" dirty="0">
                <a:latin typeface="Calibri"/>
                <a:cs typeface="Calibri"/>
              </a:rPr>
              <a:t>tieri edil</a:t>
            </a:r>
            <a:r>
              <a:rPr sz="1950" b="1" spc="-4" baseline="2100" dirty="0">
                <a:latin typeface="Calibri"/>
                <a:cs typeface="Calibri"/>
              </a:rPr>
              <a:t>i</a:t>
            </a: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300">
              <a:latin typeface="Calibri"/>
              <a:cs typeface="Calibri"/>
            </a:endParaRPr>
          </a:p>
          <a:p>
            <a:pPr marL="146008" marR="24764">
              <a:lnSpc>
                <a:spcPct val="101725"/>
              </a:lnSpc>
              <a:spcBef>
                <a:spcPts val="552"/>
              </a:spcBef>
            </a:pPr>
            <a:r>
              <a:rPr sz="1000" dirty="0">
                <a:latin typeface="Calibri"/>
                <a:cs typeface="Calibri"/>
              </a:rPr>
              <a:t>-Ministro </a:t>
            </a:r>
            <a:r>
              <a:rPr sz="1000" spc="0" dirty="0">
                <a:latin typeface="Calibri"/>
                <a:cs typeface="Calibri"/>
              </a:rPr>
              <a:t>delle Infrastrutture e dei Trasporti in condivisione con Anas S.p.A., RFI, ANCE, Feneal Uil, Filca -</a:t>
            </a:r>
            <a:r>
              <a:rPr sz="1000" spc="-14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CISL e Fillea</a:t>
            </a:r>
            <a:endParaRPr sz="1000">
              <a:latin typeface="Calibri"/>
              <a:cs typeface="Calibri"/>
            </a:endParaRPr>
          </a:p>
          <a:p>
            <a:pPr marL="203158" marR="24764">
              <a:lnSpc>
                <a:spcPts val="1100"/>
              </a:lnSpc>
            </a:pPr>
            <a:r>
              <a:rPr sz="1500" baseline="2730" dirty="0">
                <a:latin typeface="Calibri"/>
                <a:cs typeface="Calibri"/>
              </a:rPr>
              <a:t>CGIL. </a:t>
            </a:r>
            <a:endParaRPr sz="1000">
              <a:latin typeface="Calibri"/>
              <a:cs typeface="Calibri"/>
            </a:endParaRPr>
          </a:p>
          <a:p>
            <a:pPr marL="203158" marR="53000" indent="-57150">
              <a:lnSpc>
                <a:spcPts val="1100"/>
              </a:lnSpc>
              <a:spcBef>
                <a:spcPts val="240"/>
              </a:spcBef>
            </a:pPr>
            <a:r>
              <a:rPr sz="1000" dirty="0">
                <a:latin typeface="Calibri"/>
                <a:cs typeface="Calibri"/>
              </a:rPr>
              <a:t>-Nelle </a:t>
            </a:r>
            <a:r>
              <a:rPr sz="1000" spc="0" dirty="0">
                <a:latin typeface="Calibri"/>
                <a:cs typeface="Calibri"/>
              </a:rPr>
              <a:t>premesse il protocollo specifica che</a:t>
            </a:r>
            <a:r>
              <a:rPr sz="1000" spc="4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"</a:t>
            </a:r>
            <a:r>
              <a:rPr sz="1000" i="1" spc="0" dirty="0">
                <a:latin typeface="Calibri"/>
                <a:cs typeface="Calibri"/>
              </a:rPr>
              <a:t>stante</a:t>
            </a:r>
            <a:r>
              <a:rPr sz="1000" i="1" spc="7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la validita delle disposizioni contenute nel Protocollo del 14.03.2020 </a:t>
            </a:r>
            <a:r>
              <a:rPr sz="1000" b="1" i="1" spc="0" dirty="0">
                <a:latin typeface="Calibri"/>
                <a:cs typeface="Calibri"/>
              </a:rPr>
              <a:t>previste a carattere generale per tutte le categorie</a:t>
            </a:r>
            <a:r>
              <a:rPr sz="1000" i="1" spc="0" dirty="0">
                <a:latin typeface="Calibri"/>
                <a:cs typeface="Calibri"/>
              </a:rPr>
              <a:t>, e in particolare per i settori delle opere pubbliche e dell'edilizia,</a:t>
            </a:r>
            <a:r>
              <a:rPr sz="1000" i="1" spc="28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si e ritenuto </a:t>
            </a:r>
            <a:r>
              <a:rPr sz="1000" b="1" i="1" spc="0" dirty="0">
                <a:latin typeface="Calibri"/>
                <a:cs typeface="Calibri"/>
              </a:rPr>
              <a:t>definire ulteriori misure</a:t>
            </a:r>
            <a:r>
              <a:rPr sz="1000" i="1" spc="0" dirty="0">
                <a:latin typeface="Calibri"/>
                <a:cs typeface="Calibri"/>
              </a:rPr>
              <a:t>. L'obiettivo</a:t>
            </a:r>
            <a:r>
              <a:rPr sz="1000" i="1" spc="28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del presente protocollo condiviso di regolamentazione </a:t>
            </a:r>
            <a:r>
              <a:rPr sz="1000" b="1" i="1" spc="0" dirty="0">
                <a:latin typeface="Calibri"/>
                <a:cs typeface="Calibri"/>
              </a:rPr>
              <a:t>e fornire indicazioni operative finalizzate a incrementare nei cantieri l'efficacia</a:t>
            </a:r>
            <a:r>
              <a:rPr sz="1000" b="1" i="1" spc="20" dirty="0">
                <a:latin typeface="Calibri"/>
                <a:cs typeface="Calibri"/>
              </a:rPr>
              <a:t> </a:t>
            </a:r>
            <a:r>
              <a:rPr sz="1000" b="1" i="1" spc="0" dirty="0">
                <a:latin typeface="Calibri"/>
                <a:cs typeface="Calibri"/>
              </a:rPr>
              <a:t>delle misure precauzionali di contenimento adottate per contrastare l'epidemia</a:t>
            </a:r>
            <a:r>
              <a:rPr sz="1000" b="1" i="1" spc="14" dirty="0">
                <a:latin typeface="Calibri"/>
                <a:cs typeface="Calibri"/>
              </a:rPr>
              <a:t> </a:t>
            </a:r>
            <a:r>
              <a:rPr sz="1000" b="1" i="1" spc="0" dirty="0">
                <a:latin typeface="Calibri"/>
                <a:cs typeface="Calibri"/>
              </a:rPr>
              <a:t>di COVID-19</a:t>
            </a:r>
            <a:r>
              <a:rPr sz="1000" spc="0" dirty="0">
                <a:latin typeface="Calibri"/>
                <a:cs typeface="Calibri"/>
              </a:rPr>
              <a:t>."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577" y="4129328"/>
            <a:ext cx="2619529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DPCM 22.03.2020 -</a:t>
            </a:r>
            <a:r>
              <a:rPr sz="1950" spc="-182" baseline="2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DPCM 10.04.2020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90886" y="4494888"/>
            <a:ext cx="6002297" cy="431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9850" indent="-57150">
              <a:lnSpc>
                <a:spcPts val="1100"/>
              </a:lnSpc>
              <a:spcBef>
                <a:spcPts val="55"/>
              </a:spcBef>
            </a:pPr>
            <a:r>
              <a:rPr sz="1000" dirty="0">
                <a:latin typeface="Calibri"/>
                <a:cs typeface="Calibri"/>
              </a:rPr>
              <a:t>-all'art. </a:t>
            </a:r>
            <a:r>
              <a:rPr sz="1000" spc="0" dirty="0">
                <a:latin typeface="Calibri"/>
                <a:cs typeface="Calibri"/>
              </a:rPr>
              <a:t>2, comma 10, viene stabilito che per le imprese le cui attivita non sono sospese </a:t>
            </a:r>
            <a:r>
              <a:rPr sz="1000" b="1" spc="0" dirty="0">
                <a:latin typeface="Calibri"/>
                <a:cs typeface="Calibri"/>
              </a:rPr>
              <a:t>devono essere rispettati i contenuti del protocollo del 14.03.2020 </a:t>
            </a:r>
            <a:r>
              <a:rPr sz="1000" i="1" spc="0" dirty="0">
                <a:latin typeface="Calibri"/>
                <a:cs typeface="Calibri"/>
              </a:rPr>
              <a:t>sottoscritto fra Governo e parti sociali</a:t>
            </a:r>
            <a:r>
              <a:rPr sz="1000" spc="0" dirty="0">
                <a:latin typeface="Calibri"/>
                <a:cs typeface="Calibri"/>
              </a:rPr>
              <a:t>, </a:t>
            </a:r>
            <a:r>
              <a:rPr sz="1000" b="1" spc="0" dirty="0">
                <a:latin typeface="Calibri"/>
                <a:cs typeface="Calibri"/>
              </a:rPr>
              <a:t>rinforzandone di fatto il carattere generale dei contenuti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00" y="656166"/>
            <a:ext cx="1976967" cy="4360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35434" y="982137"/>
            <a:ext cx="1853749" cy="3526251"/>
          </a:xfrm>
          <a:custGeom>
            <a:avLst/>
            <a:gdLst/>
            <a:ahLst/>
            <a:cxnLst/>
            <a:rect l="l" t="t" r="r" b="b"/>
            <a:pathLst>
              <a:path w="1853749" h="3526251">
                <a:moveTo>
                  <a:pt x="0" y="3526251"/>
                </a:moveTo>
                <a:lnTo>
                  <a:pt x="1853749" y="3526251"/>
                </a:lnTo>
                <a:lnTo>
                  <a:pt x="1853749" y="0"/>
                </a:lnTo>
                <a:lnTo>
                  <a:pt x="0" y="0"/>
                </a:lnTo>
                <a:lnTo>
                  <a:pt x="0" y="3526251"/>
                </a:lnTo>
                <a:close/>
              </a:path>
            </a:pathLst>
          </a:custGeom>
          <a:solidFill>
            <a:srgbClr val="FFE7C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35434" y="982136"/>
            <a:ext cx="1853749" cy="3526252"/>
          </a:xfrm>
          <a:custGeom>
            <a:avLst/>
            <a:gdLst/>
            <a:ahLst/>
            <a:cxnLst/>
            <a:rect l="l" t="t" r="r" b="b"/>
            <a:pathLst>
              <a:path w="1853749" h="3526252">
                <a:moveTo>
                  <a:pt x="0" y="0"/>
                </a:moveTo>
                <a:lnTo>
                  <a:pt x="1853749" y="0"/>
                </a:lnTo>
                <a:lnTo>
                  <a:pt x="1853749" y="3526252"/>
                </a:lnTo>
                <a:lnTo>
                  <a:pt x="0" y="352625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E7C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87132" y="656166"/>
            <a:ext cx="1976967" cy="4360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48708" y="982137"/>
            <a:ext cx="1853749" cy="3526251"/>
          </a:xfrm>
          <a:custGeom>
            <a:avLst/>
            <a:gdLst/>
            <a:ahLst/>
            <a:cxnLst/>
            <a:rect l="l" t="t" r="r" b="b"/>
            <a:pathLst>
              <a:path w="1853749" h="3526251">
                <a:moveTo>
                  <a:pt x="0" y="3526251"/>
                </a:moveTo>
                <a:lnTo>
                  <a:pt x="1853749" y="3526251"/>
                </a:lnTo>
                <a:lnTo>
                  <a:pt x="1853749" y="0"/>
                </a:lnTo>
                <a:lnTo>
                  <a:pt x="0" y="0"/>
                </a:lnTo>
                <a:lnTo>
                  <a:pt x="0" y="3526251"/>
                </a:lnTo>
                <a:close/>
              </a:path>
            </a:pathLst>
          </a:custGeom>
          <a:solidFill>
            <a:srgbClr val="F4D7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948708" y="982136"/>
            <a:ext cx="1853749" cy="3526252"/>
          </a:xfrm>
          <a:custGeom>
            <a:avLst/>
            <a:gdLst/>
            <a:ahLst/>
            <a:cxnLst/>
            <a:rect l="l" t="t" r="r" b="b"/>
            <a:pathLst>
              <a:path w="1853749" h="3526252">
                <a:moveTo>
                  <a:pt x="0" y="0"/>
                </a:moveTo>
                <a:lnTo>
                  <a:pt x="1853749" y="0"/>
                </a:lnTo>
                <a:lnTo>
                  <a:pt x="1853749" y="3526252"/>
                </a:lnTo>
                <a:lnTo>
                  <a:pt x="0" y="352625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4D7C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99567" y="656166"/>
            <a:ext cx="1976967" cy="4360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061982" y="982137"/>
            <a:ext cx="1853749" cy="3526251"/>
          </a:xfrm>
          <a:custGeom>
            <a:avLst/>
            <a:gdLst/>
            <a:ahLst/>
            <a:cxnLst/>
            <a:rect l="l" t="t" r="r" b="b"/>
            <a:pathLst>
              <a:path w="1853749" h="3526251">
                <a:moveTo>
                  <a:pt x="0" y="3526251"/>
                </a:moveTo>
                <a:lnTo>
                  <a:pt x="1853749" y="3526251"/>
                </a:lnTo>
                <a:lnTo>
                  <a:pt x="1853749" y="0"/>
                </a:lnTo>
                <a:lnTo>
                  <a:pt x="0" y="0"/>
                </a:lnTo>
                <a:lnTo>
                  <a:pt x="0" y="3526251"/>
                </a:lnTo>
                <a:close/>
              </a:path>
            </a:pathLst>
          </a:custGeom>
          <a:solidFill>
            <a:srgbClr val="E4CE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061982" y="982136"/>
            <a:ext cx="1853749" cy="3526252"/>
          </a:xfrm>
          <a:custGeom>
            <a:avLst/>
            <a:gdLst/>
            <a:ahLst/>
            <a:cxnLst/>
            <a:rect l="l" t="t" r="r" b="b"/>
            <a:pathLst>
              <a:path w="1853749" h="3526252">
                <a:moveTo>
                  <a:pt x="0" y="0"/>
                </a:moveTo>
                <a:lnTo>
                  <a:pt x="1853749" y="0"/>
                </a:lnTo>
                <a:lnTo>
                  <a:pt x="1853749" y="3526252"/>
                </a:lnTo>
                <a:lnTo>
                  <a:pt x="0" y="352625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4CEC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577564" y="44236"/>
            <a:ext cx="897630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ri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9927" y="756329"/>
            <a:ext cx="1567605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TI DELLA SICUR</a:t>
            </a:r>
            <a:r>
              <a:rPr sz="1800" b="1" spc="-4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800" b="1" spc="-4" baseline="227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57010" y="756329"/>
            <a:ext cx="1059965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TI 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b="1" spc="-19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VID-19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52822" y="756329"/>
            <a:ext cx="1094890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ONERI 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b="1" spc="-19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VID-19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27590" y="1545339"/>
            <a:ext cx="1418143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latin typeface="Calibri"/>
                <a:cs typeface="Calibri"/>
              </a:rPr>
              <a:t>R</a:t>
            </a:r>
            <a:r>
              <a:rPr sz="1800" b="1" spc="-14" baseline="2275" dirty="0">
                <a:latin typeface="Calibri"/>
                <a:cs typeface="Calibri"/>
              </a:rPr>
              <a:t>E</a:t>
            </a:r>
            <a:r>
              <a:rPr sz="1800" b="1" spc="0" baseline="2275" dirty="0">
                <a:latin typeface="Calibri"/>
                <a:cs typeface="Calibri"/>
              </a:rPr>
              <a:t>GOLAMEN</a:t>
            </a:r>
            <a:r>
              <a:rPr sz="1800" b="1" spc="-94" baseline="2275" dirty="0">
                <a:latin typeface="Calibri"/>
                <a:cs typeface="Calibri"/>
              </a:rPr>
              <a:t>T</a:t>
            </a:r>
            <a:r>
              <a:rPr sz="1800" b="1" spc="0" baseline="2275" dirty="0">
                <a:latin typeface="Calibri"/>
                <a:cs typeface="Calibri"/>
              </a:rPr>
              <a:t>AZIONE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27590" y="1905172"/>
            <a:ext cx="1555740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latin typeface="Calibri"/>
                <a:cs typeface="Calibri"/>
              </a:rPr>
              <a:t>della sicu</a:t>
            </a:r>
            <a:r>
              <a:rPr sz="1800" b="1" spc="-9" baseline="2275" dirty="0">
                <a:latin typeface="Calibri"/>
                <a:cs typeface="Calibri"/>
              </a:rPr>
              <a:t>re</a:t>
            </a:r>
            <a:r>
              <a:rPr sz="1800" b="1" spc="0" baseline="2275" dirty="0">
                <a:latin typeface="Calibri"/>
                <a:cs typeface="Calibri"/>
              </a:rPr>
              <a:t>z</a:t>
            </a:r>
            <a:r>
              <a:rPr sz="1800" b="1" spc="-14" baseline="2275" dirty="0">
                <a:latin typeface="Calibri"/>
                <a:cs typeface="Calibri"/>
              </a:rPr>
              <a:t>z</a:t>
            </a:r>
            <a:r>
              <a:rPr sz="1800" b="1" spc="0" baseline="2275" dirty="0">
                <a:latin typeface="Calibri"/>
                <a:cs typeface="Calibri"/>
              </a:rPr>
              <a:t>a aziendali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27590" y="3327552"/>
            <a:ext cx="1426071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latin typeface="Calibri"/>
                <a:cs typeface="Calibri"/>
              </a:rPr>
              <a:t>TUTE IN TYEK/G</a:t>
            </a:r>
            <a:r>
              <a:rPr sz="1800" spc="-25" baseline="2275" dirty="0">
                <a:latin typeface="Calibri"/>
                <a:cs typeface="Calibri"/>
              </a:rPr>
              <a:t>U</a:t>
            </a:r>
            <a:r>
              <a:rPr sz="1800" spc="0" baseline="2275" dirty="0">
                <a:latin typeface="Calibri"/>
                <a:cs typeface="Calibri"/>
              </a:rPr>
              <a:t>ANTI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13290" y="3691639"/>
            <a:ext cx="1501280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latin typeface="Calibri"/>
                <a:cs typeface="Calibri"/>
              </a:rPr>
              <a:t>-</a:t>
            </a:r>
            <a:r>
              <a:rPr sz="1800" spc="-138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Pulizia e sanifi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azione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61982" y="982136"/>
            <a:ext cx="1853749" cy="35262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8308" marR="223107" indent="-114300">
              <a:lnSpc>
                <a:spcPts val="1491"/>
              </a:lnSpc>
              <a:spcBef>
                <a:spcPts val="47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</a:t>
            </a:r>
            <a:r>
              <a:rPr sz="1200" b="1" spc="-19" dirty="0">
                <a:latin typeface="Calibri"/>
                <a:cs typeface="Calibri"/>
              </a:rPr>
              <a:t>O</a:t>
            </a:r>
            <a:r>
              <a:rPr sz="1200" b="1" spc="0" dirty="0">
                <a:latin typeface="Calibri"/>
                <a:cs typeface="Calibri"/>
              </a:rPr>
              <a:t>VUTI </a:t>
            </a:r>
            <a:endParaRPr sz="1200">
              <a:latin typeface="Calibri"/>
              <a:cs typeface="Calibri"/>
            </a:endParaRPr>
          </a:p>
          <a:p>
            <a:pPr marL="178308" marR="223107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AL</a:t>
            </a:r>
            <a:r>
              <a:rPr sz="1200" b="1" spc="-84" dirty="0">
                <a:latin typeface="Calibri"/>
                <a:cs typeface="Calibri"/>
              </a:rPr>
              <a:t>L</a:t>
            </a:r>
            <a:r>
              <a:rPr sz="1200" b="1" spc="-139" dirty="0">
                <a:latin typeface="Calibri"/>
                <a:cs typeface="Calibri"/>
              </a:rPr>
              <a:t>’</a:t>
            </a:r>
            <a:r>
              <a:rPr sz="1200" b="1" spc="0" dirty="0">
                <a:latin typeface="Calibri"/>
                <a:cs typeface="Calibri"/>
              </a:rPr>
              <a:t>APPLICAZIONE DEL </a:t>
            </a:r>
            <a:endParaRPr sz="1200">
              <a:latin typeface="Calibri"/>
              <a:cs typeface="Calibri"/>
            </a:endParaRPr>
          </a:p>
          <a:p>
            <a:pPr marL="178308" marR="223107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P</a:t>
            </a:r>
            <a:r>
              <a:rPr sz="1200" b="1" spc="-9" dirty="0">
                <a:latin typeface="Calibri"/>
                <a:cs typeface="Calibri"/>
              </a:rPr>
              <a:t>R</a:t>
            </a:r>
            <a:r>
              <a:rPr sz="1200" b="1" spc="-25" dirty="0">
                <a:latin typeface="Calibri"/>
                <a:cs typeface="Calibri"/>
              </a:rPr>
              <a:t>O</a:t>
            </a:r>
            <a:r>
              <a:rPr sz="1200" b="1" spc="-2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9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OL</a:t>
            </a:r>
            <a:r>
              <a:rPr sz="1200" b="1" spc="-19" dirty="0">
                <a:latin typeface="Calibri"/>
                <a:cs typeface="Calibri"/>
              </a:rPr>
              <a:t>L</a:t>
            </a:r>
            <a:r>
              <a:rPr sz="1200" b="1" spc="0" dirty="0">
                <a:latin typeface="Calibri"/>
                <a:cs typeface="Calibri"/>
              </a:rPr>
              <a:t>O DI</a:t>
            </a:r>
            <a:endParaRPr sz="1200">
              <a:latin typeface="Calibri"/>
              <a:cs typeface="Calibri"/>
            </a:endParaRPr>
          </a:p>
          <a:p>
            <a:pPr marL="64008">
              <a:lnSpc>
                <a:spcPct val="101725"/>
              </a:lnSpc>
              <a:spcBef>
                <a:spcPts val="1286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Assimilabili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agli oneri</a:t>
            </a:r>
            <a:endParaRPr sz="1200">
              <a:latin typeface="Calibri"/>
              <a:cs typeface="Calibri"/>
            </a:endParaRPr>
          </a:p>
          <a:p>
            <a:pPr marL="178308" marR="445649" indent="-114300">
              <a:lnSpc>
                <a:spcPts val="1464"/>
              </a:lnSpc>
              <a:spcBef>
                <a:spcPts val="305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Spo</a:t>
            </a:r>
            <a:r>
              <a:rPr sz="1200" spc="-14" dirty="0">
                <a:latin typeface="Calibri"/>
                <a:cs typeface="Calibri"/>
              </a:rPr>
              <a:t>st</a:t>
            </a:r>
            <a:r>
              <a:rPr sz="1200" spc="0" dirty="0">
                <a:latin typeface="Calibri"/>
                <a:cs typeface="Calibri"/>
              </a:rPr>
              <a:t>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 per il </a:t>
            </a:r>
            <a:endParaRPr sz="1200">
              <a:latin typeface="Calibri"/>
              <a:cs typeface="Calibri"/>
            </a:endParaRPr>
          </a:p>
          <a:p>
            <a:pPr marL="178308" marR="445649">
              <a:lnSpc>
                <a:spcPts val="1464"/>
              </a:lnSpc>
            </a:pP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giungime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o del </a:t>
            </a:r>
            <a:endParaRPr sz="1200">
              <a:latin typeface="Calibri"/>
              <a:cs typeface="Calibri"/>
            </a:endParaRPr>
          </a:p>
          <a:p>
            <a:pPr marL="178308" marR="445649">
              <a:lnSpc>
                <a:spcPts val="1464"/>
              </a:lnSpc>
            </a:pP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  <a:p>
            <a:pPr marL="178308" marR="80422" indent="-114300">
              <a:lnSpc>
                <a:spcPts val="1464"/>
              </a:lnSpc>
              <a:spcBef>
                <a:spcPts val="67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DPI: </a:t>
            </a:r>
            <a:endParaRPr sz="1200">
              <a:latin typeface="Calibri"/>
              <a:cs typeface="Calibri"/>
            </a:endParaRPr>
          </a:p>
          <a:p>
            <a:pPr marL="178308" marR="80422">
              <a:lnSpc>
                <a:spcPts val="1464"/>
              </a:lnSpc>
            </a:pPr>
            <a:r>
              <a:rPr sz="1200" spc="-64" dirty="0">
                <a:latin typeface="Calibri"/>
                <a:cs typeface="Calibri"/>
              </a:rPr>
              <a:t>F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CCIALI/MASCHERINE </a:t>
            </a:r>
            <a:endParaRPr sz="1200">
              <a:latin typeface="Calibri"/>
              <a:cs typeface="Calibri"/>
            </a:endParaRPr>
          </a:p>
          <a:p>
            <a:pPr marL="178308" marR="80422">
              <a:lnSpc>
                <a:spcPts val="1464"/>
              </a:lnSpc>
            </a:pPr>
            <a:r>
              <a:rPr sz="1200" spc="0" dirty="0">
                <a:latin typeface="Calibri"/>
                <a:cs typeface="Calibri"/>
              </a:rPr>
              <a:t>CHIRU</a:t>
            </a:r>
            <a:r>
              <a:rPr sz="1200" spc="-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GICHE/OCCHIALI/</a:t>
            </a:r>
            <a:endParaRPr sz="1200">
              <a:latin typeface="Calibri"/>
              <a:cs typeface="Calibri"/>
            </a:endParaRPr>
          </a:p>
          <a:p>
            <a:pPr marL="178308">
              <a:lnSpc>
                <a:spcPct val="101725"/>
              </a:lnSpc>
              <a:spcBef>
                <a:spcPts val="1053"/>
              </a:spcBef>
            </a:pPr>
            <a:r>
              <a:rPr sz="1200" spc="0" dirty="0">
                <a:latin typeface="Calibri"/>
                <a:cs typeface="Calibri"/>
              </a:rPr>
              <a:t>DIL</a:t>
            </a:r>
            <a:r>
              <a:rPr sz="1200" spc="-50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MONOUSO</a:t>
            </a:r>
            <a:endParaRPr sz="1200">
              <a:latin typeface="Calibri"/>
              <a:cs typeface="Calibri"/>
            </a:endParaRPr>
          </a:p>
          <a:p>
            <a:pPr marL="178308" marR="406355">
              <a:lnSpc>
                <a:spcPts val="1300"/>
              </a:lnSpc>
              <a:spcBef>
                <a:spcPts val="1569"/>
              </a:spcBef>
            </a:pP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</a:t>
            </a:r>
            <a:r>
              <a:rPr sz="1200" spc="-19" dirty="0">
                <a:latin typeface="Calibri"/>
                <a:cs typeface="Calibri"/>
              </a:rPr>
              <a:t>z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tu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e m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zzi d</a:t>
            </a:r>
            <a:r>
              <a:rPr sz="1200" spc="-8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ope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64008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…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48708" y="982136"/>
            <a:ext cx="1853749" cy="35262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8307" marR="260023" indent="-114300">
              <a:lnSpc>
                <a:spcPts val="1491"/>
              </a:lnSpc>
              <a:spcBef>
                <a:spcPts val="47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RICHI</a:t>
            </a:r>
            <a:r>
              <a:rPr sz="1200" b="1" spc="-9" dirty="0">
                <a:latin typeface="Calibri"/>
                <a:cs typeface="Calibri"/>
              </a:rPr>
              <a:t>ES</a:t>
            </a:r>
            <a:r>
              <a:rPr sz="1200" b="1" spc="0" dirty="0">
                <a:latin typeface="Calibri"/>
                <a:cs typeface="Calibri"/>
              </a:rPr>
              <a:t>TI </a:t>
            </a:r>
            <a:endParaRPr sz="1200">
              <a:latin typeface="Calibri"/>
              <a:cs typeface="Calibri"/>
            </a:endParaRPr>
          </a:p>
          <a:p>
            <a:pPr marL="178307" marR="260023">
              <a:lnSpc>
                <a:spcPts val="1464"/>
              </a:lnSpc>
            </a:pPr>
            <a:r>
              <a:rPr sz="1200" b="1" spc="-9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ONTR</a:t>
            </a:r>
            <a:r>
              <a:rPr sz="1200" b="1" spc="-94" dirty="0">
                <a:latin typeface="Calibri"/>
                <a:cs typeface="Calibri"/>
              </a:rPr>
              <a:t>A</a:t>
            </a:r>
            <a:r>
              <a:rPr sz="1200" b="1" spc="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T</a:t>
            </a:r>
            <a:r>
              <a:rPr sz="1200" b="1" spc="-29" dirty="0">
                <a:latin typeface="Calibri"/>
                <a:cs typeface="Calibri"/>
              </a:rPr>
              <a:t>U</a:t>
            </a:r>
            <a:r>
              <a:rPr sz="1200" b="1" spc="0" dirty="0">
                <a:latin typeface="Calibri"/>
                <a:cs typeface="Calibri"/>
              </a:rPr>
              <a:t>ALMENTE </a:t>
            </a:r>
            <a:endParaRPr sz="1200">
              <a:latin typeface="Calibri"/>
              <a:cs typeface="Calibri"/>
            </a:endParaRPr>
          </a:p>
          <a:p>
            <a:pPr marL="178307" marR="260023">
              <a:lnSpc>
                <a:spcPts val="1464"/>
              </a:lnSpc>
            </a:pPr>
            <a:r>
              <a:rPr sz="1200" b="1" spc="-25" dirty="0">
                <a:latin typeface="Calibri"/>
                <a:cs typeface="Calibri"/>
              </a:rPr>
              <a:t>D</a:t>
            </a:r>
            <a:r>
              <a:rPr sz="1200" b="1" spc="0" dirty="0">
                <a:latin typeface="Calibri"/>
                <a:cs typeface="Calibri"/>
              </a:rPr>
              <a:t>AL </a:t>
            </a:r>
            <a:r>
              <a:rPr sz="1200" b="1" spc="-9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OMMI</a:t>
            </a:r>
            <a:r>
              <a:rPr sz="1200" b="1" spc="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TENTE</a:t>
            </a:r>
            <a:endParaRPr sz="1200">
              <a:latin typeface="Calibri"/>
              <a:cs typeface="Calibri"/>
            </a:endParaRPr>
          </a:p>
          <a:p>
            <a:pPr marL="178307" marR="273344" indent="-114300">
              <a:lnSpc>
                <a:spcPts val="1491"/>
              </a:lnSpc>
              <a:spcBef>
                <a:spcPts val="67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Assimilabili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ma non </a:t>
            </a:r>
            <a:endParaRPr sz="1200">
              <a:latin typeface="Calibri"/>
              <a:cs typeface="Calibri"/>
            </a:endParaRPr>
          </a:p>
          <a:p>
            <a:pPr marL="178307" marR="273344">
              <a:lnSpc>
                <a:spcPts val="1464"/>
              </a:lnSpc>
            </a:pP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oincide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0" dirty="0">
                <a:latin typeface="Calibri"/>
                <a:cs typeface="Calibri"/>
              </a:rPr>
              <a:t>ti </a:t>
            </a: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on i Co</a:t>
            </a:r>
            <a:r>
              <a:rPr sz="1200" b="1" spc="-14" dirty="0">
                <a:latin typeface="Calibri"/>
                <a:cs typeface="Calibri"/>
              </a:rPr>
              <a:t>s</a:t>
            </a:r>
            <a:r>
              <a:rPr sz="1200" b="1" spc="0" dirty="0">
                <a:latin typeface="Calibri"/>
                <a:cs typeface="Calibri"/>
              </a:rPr>
              <a:t>ti </a:t>
            </a:r>
            <a:endParaRPr sz="1200">
              <a:latin typeface="Calibri"/>
              <a:cs typeface="Calibri"/>
            </a:endParaRPr>
          </a:p>
          <a:p>
            <a:pPr marL="178307" marR="273344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della Sicu</a:t>
            </a:r>
            <a:r>
              <a:rPr sz="1200" b="1" spc="-9" dirty="0">
                <a:latin typeface="Calibri"/>
                <a:cs typeface="Calibri"/>
              </a:rPr>
              <a:t>re</a:t>
            </a:r>
            <a:r>
              <a:rPr sz="1200" b="1" spc="0" dirty="0">
                <a:latin typeface="Calibri"/>
                <a:cs typeface="Calibri"/>
              </a:rPr>
              <a:t>z</a:t>
            </a:r>
            <a:r>
              <a:rPr sz="1200" b="1" spc="-14" dirty="0">
                <a:latin typeface="Calibri"/>
                <a:cs typeface="Calibri"/>
              </a:rPr>
              <a:t>z</a:t>
            </a:r>
            <a:r>
              <a:rPr sz="1200" b="1" spc="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64007">
              <a:lnSpc>
                <a:spcPct val="101725"/>
              </a:lnSpc>
              <a:spcBef>
                <a:spcPts val="1519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39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X DI CANTIERE AD</a:t>
            </a:r>
            <a:endParaRPr sz="1200">
              <a:latin typeface="Calibri"/>
              <a:cs typeface="Calibri"/>
            </a:endParaRPr>
          </a:p>
          <a:p>
            <a:pPr marL="178307">
              <a:lnSpc>
                <a:spcPts val="1300"/>
              </a:lnSpc>
              <a:spcBef>
                <a:spcPts val="65"/>
              </a:spcBef>
            </a:pPr>
            <a:r>
              <a:rPr sz="1800" spc="0" baseline="2275" dirty="0">
                <a:latin typeface="Calibri"/>
                <a:cs typeface="Calibri"/>
              </a:rPr>
              <a:t>USO G</a:t>
            </a:r>
            <a:r>
              <a:rPr sz="1800" spc="-25" baseline="2275" dirty="0">
                <a:latin typeface="Calibri"/>
                <a:cs typeface="Calibri"/>
              </a:rPr>
              <a:t>U</a:t>
            </a:r>
            <a:r>
              <a:rPr sz="1800" spc="0" baseline="2275" dirty="0">
                <a:latin typeface="Calibri"/>
                <a:cs typeface="Calibri"/>
              </a:rPr>
              <a:t>ARDIANIA 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-14" baseline="2275" dirty="0">
                <a:latin typeface="Calibri"/>
                <a:cs typeface="Calibri"/>
              </a:rPr>
              <a:t>O</a:t>
            </a:r>
            <a:r>
              <a:rPr sz="1800" spc="0" baseline="2275" dirty="0">
                <a:latin typeface="Calibri"/>
                <a:cs typeface="Calibri"/>
              </a:rPr>
              <a:t>VID-</a:t>
            </a:r>
            <a:endParaRPr sz="1200">
              <a:latin typeface="Calibri"/>
              <a:cs typeface="Calibri"/>
            </a:endParaRPr>
          </a:p>
          <a:p>
            <a:pPr marL="178307">
              <a:lnSpc>
                <a:spcPts val="1335"/>
              </a:lnSpc>
              <a:spcBef>
                <a:spcPts val="1"/>
              </a:spcBef>
            </a:pPr>
            <a:r>
              <a:rPr sz="1800" spc="0" baseline="2275" dirty="0">
                <a:latin typeface="Calibri"/>
                <a:cs typeface="Calibri"/>
              </a:rPr>
              <a:t>19</a:t>
            </a:r>
            <a:endParaRPr sz="1200">
              <a:latin typeface="Calibri"/>
              <a:cs typeface="Calibri"/>
            </a:endParaRPr>
          </a:p>
          <a:p>
            <a:pPr marL="64007">
              <a:lnSpc>
                <a:spcPct val="101725"/>
              </a:lnSpc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Co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eni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ori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oll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tivi per</a:t>
            </a:r>
            <a:endParaRPr sz="1200">
              <a:latin typeface="Calibri"/>
              <a:cs typeface="Calibri"/>
            </a:endParaRPr>
          </a:p>
          <a:p>
            <a:pPr marL="178307">
              <a:lnSpc>
                <a:spcPts val="1300"/>
              </a:lnSpc>
              <a:spcBef>
                <a:spcPts val="65"/>
              </a:spcBef>
            </a:pPr>
            <a:r>
              <a:rPr sz="1800" spc="0" baseline="2275" dirty="0">
                <a:latin typeface="Calibri"/>
                <a:cs typeface="Calibri"/>
              </a:rPr>
              <a:t>DPI us</a:t>
            </a:r>
            <a:r>
              <a:rPr sz="1800" spc="-9" baseline="2275" dirty="0">
                <a:latin typeface="Calibri"/>
                <a:cs typeface="Calibri"/>
              </a:rPr>
              <a:t>a</a:t>
            </a:r>
            <a:r>
              <a:rPr sz="1800" spc="0" baseline="2275" dirty="0">
                <a:latin typeface="Calibri"/>
                <a:cs typeface="Calibri"/>
              </a:rPr>
              <a:t>ti</a:t>
            </a:r>
            <a:endParaRPr sz="1200">
              <a:latin typeface="Calibri"/>
              <a:cs typeface="Calibri"/>
            </a:endParaRPr>
          </a:p>
          <a:p>
            <a:pPr marL="64007">
              <a:lnSpc>
                <a:spcPct val="101725"/>
              </a:lnSpc>
              <a:spcBef>
                <a:spcPts val="3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IN</a:t>
            </a:r>
            <a:r>
              <a:rPr sz="1200" spc="-9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OGRAFICA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-14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VID-19</a:t>
            </a:r>
            <a:endParaRPr sz="1200">
              <a:latin typeface="Calibri"/>
              <a:cs typeface="Calibri"/>
            </a:endParaRPr>
          </a:p>
          <a:p>
            <a:pPr marL="178307">
              <a:lnSpc>
                <a:spcPts val="1300"/>
              </a:lnSpc>
              <a:spcBef>
                <a:spcPts val="65"/>
              </a:spcBef>
            </a:pPr>
            <a:r>
              <a:rPr sz="1800" spc="0" baseline="2275" dirty="0">
                <a:latin typeface="Calibri"/>
                <a:cs typeface="Calibri"/>
              </a:rPr>
              <a:t>DI CANTIERE</a:t>
            </a:r>
            <a:endParaRPr sz="1200">
              <a:latin typeface="Calibri"/>
              <a:cs typeface="Calibri"/>
            </a:endParaRPr>
          </a:p>
          <a:p>
            <a:pPr marL="64007">
              <a:lnSpc>
                <a:spcPct val="101725"/>
              </a:lnSpc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…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5434" y="982136"/>
            <a:ext cx="1853749" cy="35262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4008">
              <a:lnSpc>
                <a:spcPct val="101725"/>
              </a:lnSpc>
              <a:spcBef>
                <a:spcPts val="360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TI</a:t>
            </a:r>
            <a:r>
              <a:rPr sz="1200" b="1" spc="-2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19" dirty="0">
                <a:latin typeface="Calibri"/>
                <a:cs typeface="Calibri"/>
              </a:rPr>
              <a:t>L</a:t>
            </a:r>
            <a:r>
              <a:rPr sz="1200" b="1" spc="0" dirty="0">
                <a:latin typeface="Calibri"/>
                <a:cs typeface="Calibri"/>
              </a:rPr>
              <a:t>O IV</a:t>
            </a:r>
            <a:endParaRPr sz="1200">
              <a:latin typeface="Calibri"/>
              <a:cs typeface="Calibri"/>
            </a:endParaRPr>
          </a:p>
          <a:p>
            <a:pPr marL="64008">
              <a:lnSpc>
                <a:spcPct val="101725"/>
              </a:lnSpc>
              <a:spcBef>
                <a:spcPts val="160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39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X DI CANTIERE</a:t>
            </a:r>
            <a:endParaRPr sz="1200">
              <a:latin typeface="Calibri"/>
              <a:cs typeface="Calibri"/>
            </a:endParaRPr>
          </a:p>
          <a:p>
            <a:pPr marL="178308" marR="634443" indent="-114300">
              <a:lnSpc>
                <a:spcPts val="1330"/>
              </a:lnSpc>
              <a:spcBef>
                <a:spcPts val="21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</a:t>
            </a:r>
            <a:r>
              <a:rPr sz="1200" spc="-1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GNALETICA DI SICUR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Z</a:t>
            </a:r>
            <a:r>
              <a:rPr sz="1200" spc="-4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64008">
              <a:lnSpc>
                <a:spcPct val="101725"/>
              </a:lnSpc>
              <a:spcBef>
                <a:spcPts val="58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…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2233" y="2159000"/>
            <a:ext cx="1545167" cy="10625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5233" y="491066"/>
            <a:ext cx="1794932" cy="10583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6700" y="347132"/>
            <a:ext cx="8538632" cy="46651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84200" y="3831166"/>
            <a:ext cx="1401232" cy="10625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167883" y="461611"/>
            <a:ext cx="2968173" cy="6138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954">
              <a:lnSpc>
                <a:spcPts val="1570"/>
              </a:lnSpc>
              <a:spcBef>
                <a:spcPts val="78"/>
              </a:spcBef>
            </a:pP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2100" b="1" spc="-9" baseline="195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ORMAZIONE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61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INFORMAZIONE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A CURA DEL DATORE DI LAVORO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INFORMAZIONE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NEL CANTIERE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67883" y="1767627"/>
            <a:ext cx="6338219" cy="16892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954">
              <a:lnSpc>
                <a:spcPts val="1570"/>
              </a:lnSpc>
              <a:spcBef>
                <a:spcPts val="78"/>
              </a:spcBef>
            </a:pP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100" b="1" spc="-9" baseline="195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GANIZ</a:t>
            </a:r>
            <a:r>
              <a:rPr sz="2100" b="1" spc="-9" baseline="195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AZIONE DEL CANTIERE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61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MODALITÀ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DI ACCESSO AL CANTIERE (TURNAZIONI, SCAGLIONAMENTO, SEPARAZIONE DEI PERCORSI, ECC.)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EVENTUALE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MISURA DELLA TEMPERATURA CORPOREA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SPAZI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COMUNI E MODALITÀ DI FRUIZIONE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DOTAZIONI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IGIENICO-ASSISTENZIALI PRESENTI IN CANTIERE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EVENTUALE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POSSIBILITÀ DI CONSUMO DEI PASTI IN CANTIERE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CONDIZIONI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PER L’INGRESSO E LA PERMANENZA IN CANTIERE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ORGANIZZAZIONE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DELLE LAVORAZIONI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ALLEGATO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XV DEL DLGS 81/2008, AL PUNTO 2.3.3 (DIRETTORE LAVORI E</a:t>
            </a:r>
            <a:r>
              <a:rPr sz="1100" b="1" spc="2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1100" b="1" spc="2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CSE)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7883" y="3804990"/>
            <a:ext cx="5314094" cy="7917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954">
              <a:lnSpc>
                <a:spcPts val="1570"/>
              </a:lnSpc>
              <a:spcBef>
                <a:spcPts val="78"/>
              </a:spcBef>
            </a:pPr>
            <a:r>
              <a:rPr sz="2100" b="1" spc="-14" baseline="19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CC</a:t>
            </a:r>
            <a:r>
              <a:rPr sz="2100" b="1" spc="-9" baseline="19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SSO AL CANTIERE</a:t>
            </a:r>
            <a:endParaRPr sz="14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361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RALLENTAMENTO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DEL CONTAGIO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REGISTRAZIONE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ACCESSI, SQUADRE DI LAVORO, TRACCIAMENTO DEI POSSIBILI CONTATTI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CONTROLLO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DELLA TEMPERATURA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3700" y="1888066"/>
            <a:ext cx="1794932" cy="11218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3700" y="495299"/>
            <a:ext cx="1794932" cy="11218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6700" y="351365"/>
            <a:ext cx="8538632" cy="45889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0700" y="3484033"/>
            <a:ext cx="1545167" cy="11218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50439" y="44236"/>
            <a:ext cx="2036871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u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hi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67971" y="452658"/>
            <a:ext cx="4040528" cy="9948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2859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SPO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-94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AMENTI E PE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RC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SI AL</a:t>
            </a:r>
            <a:r>
              <a:rPr sz="1800" b="1" spc="-84" baseline="227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’INTERNO DEL CANTIERE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297"/>
              </a:spcBef>
            </a:pPr>
            <a:r>
              <a:rPr sz="1200" spc="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CC</a:t>
            </a:r>
            <a:r>
              <a:rPr sz="1200" b="1" spc="-9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SSI DIFFERENZI</a:t>
            </a:r>
            <a:r>
              <a:rPr sz="1200" b="1" spc="-9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TI AL CANTIERE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ONTINGEN</a:t>
            </a:r>
            <a:r>
              <a:rPr sz="1200" b="1" spc="-9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AMEN</a:t>
            </a:r>
            <a:r>
              <a:rPr sz="1200" b="1" spc="-2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O E SC</a:t>
            </a:r>
            <a:r>
              <a:rPr sz="1200" b="1" spc="-1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GLIONAMEN</a:t>
            </a:r>
            <a:r>
              <a:rPr sz="1200" b="1" spc="-2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O D</a:t>
            </a:r>
            <a:r>
              <a:rPr sz="1200" b="1" spc="-1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GLI INGR</a:t>
            </a:r>
            <a:r>
              <a:rPr sz="1200" b="1" spc="-9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SSI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PE</a:t>
            </a:r>
            <a:r>
              <a:rPr sz="1200" b="1" spc="-9" dirty="0">
                <a:solidFill>
                  <a:srgbClr val="FFFFFF"/>
                </a:solidFill>
                <a:latin typeface="Calibri"/>
                <a:cs typeface="Calibri"/>
              </a:rPr>
              <a:t>RC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spc="-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SI DIFFERENZI</a:t>
            </a:r>
            <a:r>
              <a:rPr sz="1200" b="1" spc="-9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5"/>
              </a:spcBef>
            </a:pPr>
            <a:r>
              <a:rPr sz="1200" spc="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USO ASCENSORI </a:t>
            </a:r>
            <a:r>
              <a:rPr sz="1200" b="1" spc="-2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A CANTIERE,</a:t>
            </a:r>
            <a:r>
              <a:rPr sz="1200" b="1" spc="27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PONTI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200" b="1" spc="-2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OSOLLE</a:t>
            </a:r>
            <a:r>
              <a:rPr sz="1200" b="1" spc="-64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spc="0" dirty="0">
                <a:solidFill>
                  <a:srgbClr val="FFFFFF"/>
                </a:solidFill>
                <a:latin typeface="Calibri"/>
                <a:cs typeface="Calibri"/>
              </a:rPr>
              <a:t>ANTI, PLE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67971" y="1843453"/>
            <a:ext cx="2742629" cy="902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319">
              <a:lnSpc>
                <a:spcPts val="1360"/>
              </a:lnSpc>
              <a:spcBef>
                <a:spcPts val="68"/>
              </a:spcBef>
            </a:pPr>
            <a:r>
              <a:rPr sz="1800" b="1" spc="-14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CC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SSO DEI 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ORNI</a:t>
            </a:r>
            <a:r>
              <a:rPr sz="1800" b="1" spc="-29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ORI AL CANTIERE</a:t>
            </a:r>
            <a:endParaRPr sz="120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307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ODA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NGRESSO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4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TRANS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USC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05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85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ACCE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5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STANZ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NTERPERSONA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5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SERV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SERVATI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7971" y="3234248"/>
            <a:ext cx="4499837" cy="902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319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PULIZIA E </a:t>
            </a:r>
            <a:r>
              <a:rPr sz="1800" b="1" spc="-14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ANIFICAZIONE DEL CANTIERE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07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PU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LIZI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QUOT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SAN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IFI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ZI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5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DOTA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ZI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85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AUT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5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EZZ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’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OPER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5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SAN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PERSON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3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NTO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</a:t>
            </a:r>
            <a:endParaRPr sz="10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5366" y="2044700"/>
            <a:ext cx="1401232" cy="12276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6400" y="508000"/>
            <a:ext cx="1794932" cy="12276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6700" y="347134"/>
            <a:ext cx="8538632" cy="45973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5733" y="3581400"/>
            <a:ext cx="1460500" cy="12234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50439" y="44236"/>
            <a:ext cx="2036871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u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hi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88669" y="461611"/>
            <a:ext cx="2746342" cy="4319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0"/>
              </a:lnSpc>
              <a:spcBef>
                <a:spcPts val="78"/>
              </a:spcBef>
            </a:pP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sz="2100" b="1" spc="-14" baseline="195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100" b="1" spc="-109" baseline="19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ANZIAMEN</a:t>
            </a:r>
            <a:r>
              <a:rPr sz="2100" b="1" spc="-34" baseline="19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O INTERPE</a:t>
            </a:r>
            <a:r>
              <a:rPr sz="2100" b="1" spc="-14" baseline="195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SONALE</a:t>
            </a:r>
            <a:endParaRPr sz="1400">
              <a:latin typeface="Calibri"/>
              <a:cs typeface="Calibri"/>
            </a:endParaRPr>
          </a:p>
          <a:p>
            <a:pPr marL="12700" marR="26669">
              <a:lnSpc>
                <a:spcPct val="101725"/>
              </a:lnSpc>
              <a:spcBef>
                <a:spcPts val="361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ANALISI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LAVORAZIONI 4D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88669" y="1996281"/>
            <a:ext cx="3886973" cy="9695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954">
              <a:lnSpc>
                <a:spcPts val="1570"/>
              </a:lnSpc>
              <a:spcBef>
                <a:spcPts val="78"/>
              </a:spcBef>
            </a:pP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MASCHERINE E R</a:t>
            </a:r>
            <a:r>
              <a:rPr sz="2100" b="1" spc="-9" baseline="19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SPIR</a:t>
            </a:r>
            <a:r>
              <a:rPr sz="2100" b="1" spc="-109" baseline="19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100" b="1" spc="-34" baseline="19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100" b="1" spc="0" baseline="1950" dirty="0">
                <a:solidFill>
                  <a:srgbClr val="FFFFFF"/>
                </a:solidFill>
                <a:latin typeface="Calibri"/>
                <a:cs typeface="Calibri"/>
              </a:rPr>
              <a:t>ORI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61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INFORMAZIONE,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FORMAZIONE E ADDESTRAMENTO</a:t>
            </a:r>
            <a:r>
              <a:rPr sz="1100" b="1" spc="2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(ULTERIORI)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CONTENITORI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RICHIUDIBILI PER LO SMALTIMENTO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EVENTUALE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OBBLIGO PERMANENTE</a:t>
            </a:r>
            <a:r>
              <a:rPr sz="1100" b="1" spc="2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DI UTILIZZO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PREVISIONE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PAUSE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77239" y="3515394"/>
            <a:ext cx="4150789" cy="736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954">
              <a:lnSpc>
                <a:spcPts val="1255"/>
              </a:lnSpc>
              <a:spcBef>
                <a:spcPts val="62"/>
              </a:spcBef>
            </a:pPr>
            <a:r>
              <a:rPr sz="1650" b="1" spc="0" baseline="2482" dirty="0">
                <a:solidFill>
                  <a:srgbClr val="FFFFFF"/>
                </a:solidFill>
                <a:latin typeface="Calibri"/>
                <a:cs typeface="Calibri"/>
              </a:rPr>
              <a:t>IGIENE DELLE ATTREZZATURE E DEI MEZZI D’OPERA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292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IMMEDIATA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DISINFEZIONE DI PICCOLE SUPERFICI</a:t>
            </a:r>
            <a:endParaRPr sz="1100">
              <a:latin typeface="Calibri"/>
              <a:cs typeface="Calibri"/>
            </a:endParaRPr>
          </a:p>
          <a:p>
            <a:pPr marL="12700" marR="20954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DOTAZIONI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INDIVIDUALI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5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MEZZI </a:t>
            </a:r>
            <a:r>
              <a:rPr sz="1100" b="1" spc="0" dirty="0">
                <a:solidFill>
                  <a:srgbClr val="FFFFFF"/>
                </a:solidFill>
                <a:latin typeface="Calibri"/>
                <a:cs typeface="Calibri"/>
              </a:rPr>
              <a:t>D’OPERA CON LE RELATIVE CABINE DI GUIDA O DI PILOTAGGIO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700" y="232832"/>
            <a:ext cx="8538632" cy="1054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5300" y="279400"/>
            <a:ext cx="1557867" cy="977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6700" y="1270000"/>
            <a:ext cx="8593667" cy="26331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5300" y="2061633"/>
            <a:ext cx="1557867" cy="9821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6700" y="3797300"/>
            <a:ext cx="8538632" cy="12149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95300" y="3924300"/>
            <a:ext cx="1557867" cy="9779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50439" y="44236"/>
            <a:ext cx="2036871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u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sc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hi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50225" y="332317"/>
            <a:ext cx="5902246" cy="7328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319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800" b="1" spc="-14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VIZI IGIENICI</a:t>
            </a:r>
            <a:endParaRPr sz="120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307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EGAT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X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81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200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sz="1050" b="1" spc="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PUNT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85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DOTAZ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PORTAT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L’I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105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GAB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NETT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105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PREVEDER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UNQU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SPON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ILI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050" b="1" spc="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AVE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PU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50225" y="1368752"/>
            <a:ext cx="6567060" cy="239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10799" algn="just">
              <a:lnSpc>
                <a:spcPts val="1360"/>
              </a:lnSpc>
              <a:spcBef>
                <a:spcPts val="68"/>
              </a:spcBef>
            </a:pP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ONSUMO DEI </a:t>
            </a:r>
            <a:r>
              <a:rPr sz="1800" b="1" spc="-79" baseline="227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endParaRPr sz="1200">
              <a:latin typeface="Calibri"/>
              <a:cs typeface="Calibri"/>
            </a:endParaRPr>
          </a:p>
          <a:p>
            <a:pPr marL="69850" marR="394960" indent="-57150">
              <a:lnSpc>
                <a:spcPts val="1170"/>
              </a:lnSpc>
              <a:spcBef>
                <a:spcPts val="430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ETTOR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ENSE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1050" b="1" spc="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DOVRANN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ESSER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REGO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7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ACCESS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RAG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FL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USS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POST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SEDER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TERRANN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STANZ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NTERPERSONA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69850" indent="-57150" algn="just">
              <a:lnSpc>
                <a:spcPts val="1305"/>
              </a:lnSpc>
              <a:spcBef>
                <a:spcPts val="141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CONSU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PAST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EVENTUA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PRESENT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ONOB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OCCH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6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ABBR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endParaRPr sz="1050">
              <a:latin typeface="Calibri"/>
              <a:cs typeface="Calibri"/>
            </a:endParaRPr>
          </a:p>
          <a:p>
            <a:pPr marL="69850" algn="just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STANZE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3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ECC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sz="1050" b="1" spc="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DOVRANN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AVER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SPOS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5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ATTREZZATUR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5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DAR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CONSERVAR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VANDE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DEV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endParaRPr sz="1050">
              <a:latin typeface="Calibri"/>
              <a:cs typeface="Calibri"/>
            </a:endParaRPr>
          </a:p>
          <a:p>
            <a:pPr marL="69850" algn="just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SS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SSI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CURAT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L’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AERA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ZI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endParaRPr sz="1050">
              <a:latin typeface="Calibri"/>
              <a:cs typeface="Calibri"/>
            </a:endParaRPr>
          </a:p>
          <a:p>
            <a:pPr marL="69850" marR="82872" indent="-57150">
              <a:lnSpc>
                <a:spcPts val="1305"/>
              </a:lnSpc>
              <a:spcBef>
                <a:spcPts val="82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CARAVA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ROU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OTTES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1050" b="1" spc="4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TRATT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050" b="1" spc="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CONSENT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ESC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7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endParaRPr sz="1050">
              <a:latin typeface="Calibri"/>
              <a:cs typeface="Calibri"/>
            </a:endParaRPr>
          </a:p>
          <a:p>
            <a:pPr marL="69850" marR="82872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ASS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ORN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LL’I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NSTA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ZI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8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SERV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PROPR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OPPURE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3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NEI </a:t>
            </a:r>
            <a:endParaRPr sz="1050">
              <a:latin typeface="Calibri"/>
              <a:cs typeface="Calibri"/>
            </a:endParaRPr>
          </a:p>
          <a:p>
            <a:pPr marL="69850" marR="82872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STRADA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EVANT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UNGHEZZ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4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BREV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TE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AVORAZ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050" b="1" spc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NGO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endParaRPr sz="1050">
              <a:latin typeface="Calibri"/>
              <a:cs typeface="Calibri"/>
            </a:endParaRPr>
          </a:p>
          <a:p>
            <a:pPr marL="69850" marR="82872">
              <a:lnSpc>
                <a:spcPts val="1281"/>
              </a:lnSpc>
            </a:pP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ONTAN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AGG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ORD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NAR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SERV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ASS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STENZ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5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5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PRESS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endParaRPr sz="1050">
              <a:latin typeface="Calibri"/>
              <a:cs typeface="Calibri"/>
            </a:endParaRPr>
          </a:p>
          <a:p>
            <a:pPr marL="69850" marR="82872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BA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12700" marR="1365852" algn="just">
              <a:lnSpc>
                <a:spcPct val="101725"/>
              </a:lnSpc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SEGNA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VERT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ZZONTA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NFOGRAF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LL’I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4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ECC.</a:t>
            </a:r>
            <a:endParaRPr sz="1050">
              <a:latin typeface="Calibri"/>
              <a:cs typeface="Calibri"/>
            </a:endParaRPr>
          </a:p>
          <a:p>
            <a:pPr marL="69850" marR="89776" indent="-57150" algn="just">
              <a:lnSpc>
                <a:spcPts val="1305"/>
              </a:lnSpc>
              <a:spcBef>
                <a:spcPts val="155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OCA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DEST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CONSU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PAST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POTREBBER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ESSER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REPER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ANCH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FUOR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CANT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3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endParaRPr sz="1050">
              <a:latin typeface="Calibri"/>
              <a:cs typeface="Calibri"/>
            </a:endParaRPr>
          </a:p>
          <a:p>
            <a:pPr marL="69850" marR="89776" algn="just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ORGAN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ZZAT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SECOND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3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QUANT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CATO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050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DERAT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5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ANCH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POSS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ILI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050" b="1" spc="4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NE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endParaRPr sz="1050">
              <a:latin typeface="Calibri"/>
              <a:cs typeface="Calibri"/>
            </a:endParaRPr>
          </a:p>
          <a:p>
            <a:pPr marL="69850" marR="89776" algn="just">
              <a:lnSpc>
                <a:spcPts val="1281"/>
              </a:lnSpc>
            </a:pP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COND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SOPRA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PAST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PREPARAT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SERV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CATER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50225" y="3898176"/>
            <a:ext cx="3233467" cy="5635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319">
              <a:lnSpc>
                <a:spcPts val="1360"/>
              </a:lnSpc>
              <a:spcBef>
                <a:spcPts val="68"/>
              </a:spcBef>
            </a:pP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TIONE PE</a:t>
            </a:r>
            <a:r>
              <a:rPr sz="1800" b="1" spc="-9" baseline="22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SONA SIN</a:t>
            </a:r>
            <a:r>
              <a:rPr sz="1800" b="1" spc="-29" baseline="227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sz="1800" b="1" spc="-94" baseline="22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b="1" spc="0" baseline="2275" dirty="0">
                <a:solidFill>
                  <a:srgbClr val="FFFFFF"/>
                </a:solidFill>
                <a:latin typeface="Calibri"/>
                <a:cs typeface="Calibri"/>
              </a:rPr>
              <a:t>TICA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07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ND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CAZ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PROTOCO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REGO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ENTAZ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12700" marR="20319">
              <a:lnSpc>
                <a:spcPct val="101725"/>
              </a:lnSpc>
              <a:spcBef>
                <a:spcPts val="85"/>
              </a:spcBef>
            </a:pPr>
            <a:r>
              <a:rPr sz="1050" spc="-9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EVENTUA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UOG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ENT</a:t>
            </a:r>
            <a:r>
              <a:rPr sz="1050" b="1" spc="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50" b="1" spc="4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TE</a:t>
            </a:r>
            <a:r>
              <a:rPr sz="1050" b="1" spc="-1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050" b="1" spc="-9" dirty="0">
                <a:solidFill>
                  <a:srgbClr val="FFFFFF"/>
                </a:solidFill>
                <a:latin typeface="Calibri"/>
                <a:cs typeface="Calibri"/>
              </a:rPr>
              <a:t>PORANEO</a:t>
            </a:r>
            <a:endParaRPr sz="10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6400" y="1016000"/>
            <a:ext cx="6963832" cy="76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7544" y="1697572"/>
            <a:ext cx="6840759" cy="1841894"/>
          </a:xfrm>
          <a:custGeom>
            <a:avLst/>
            <a:gdLst/>
            <a:ahLst/>
            <a:cxnLst/>
            <a:rect l="l" t="t" r="r" b="b"/>
            <a:pathLst>
              <a:path w="6840759" h="1841894">
                <a:moveTo>
                  <a:pt x="0" y="1841894"/>
                </a:moveTo>
                <a:lnTo>
                  <a:pt x="6840759" y="1841894"/>
                </a:lnTo>
                <a:lnTo>
                  <a:pt x="6840759" y="0"/>
                </a:lnTo>
                <a:lnTo>
                  <a:pt x="0" y="0"/>
                </a:lnTo>
                <a:lnTo>
                  <a:pt x="0" y="1841894"/>
                </a:lnTo>
                <a:close/>
              </a:path>
            </a:pathLst>
          </a:custGeom>
          <a:solidFill>
            <a:srgbClr val="FFD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7544" y="1697572"/>
            <a:ext cx="6840760" cy="1841895"/>
          </a:xfrm>
          <a:custGeom>
            <a:avLst/>
            <a:gdLst/>
            <a:ahLst/>
            <a:cxnLst/>
            <a:rect l="l" t="t" r="r" b="b"/>
            <a:pathLst>
              <a:path w="6840760" h="1841895">
                <a:moveTo>
                  <a:pt x="0" y="0"/>
                </a:moveTo>
                <a:lnTo>
                  <a:pt x="6840760" y="0"/>
                </a:lnTo>
                <a:lnTo>
                  <a:pt x="6840760" y="1841895"/>
                </a:lnTo>
                <a:lnTo>
                  <a:pt x="0" y="184189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D9C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10752" y="44236"/>
            <a:ext cx="2062902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Idon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à</a:t>
            </a:r>
            <a:r>
              <a:rPr sz="1600" b="1" spc="-209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of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ess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le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72407" y="1229514"/>
            <a:ext cx="3472960" cy="304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00"/>
              </a:lnSpc>
              <a:spcBef>
                <a:spcPts val="120"/>
              </a:spcBef>
            </a:pP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Idonei</a:t>
            </a:r>
            <a:r>
              <a:rPr sz="3300" spc="-25" baseline="2482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300" spc="-19" baseline="2482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ecni</a:t>
            </a:r>
            <a:r>
              <a:rPr sz="3300" spc="-14" baseline="2482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o p</a:t>
            </a:r>
            <a:r>
              <a:rPr sz="3300" spc="-34" baseline="2482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3300" spc="-54" baseline="2482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3300" spc="0" baseline="2482" dirty="0">
                <a:solidFill>
                  <a:srgbClr val="FFFFFF"/>
                </a:solidFill>
                <a:latin typeface="Calibri"/>
                <a:cs typeface="Calibri"/>
              </a:rPr>
              <a:t>essionale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67544" y="1697572"/>
            <a:ext cx="6840760" cy="18418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22"/>
              </a:spcBef>
            </a:pPr>
            <a:endParaRPr sz="850"/>
          </a:p>
          <a:p>
            <a:pPr marL="345948" marR="263997" indent="-228600">
              <a:lnSpc>
                <a:spcPts val="2685"/>
              </a:lnSpc>
            </a:pPr>
            <a:r>
              <a:rPr sz="2200" spc="0" dirty="0">
                <a:latin typeface="Calibri"/>
                <a:cs typeface="Calibri"/>
              </a:rPr>
              <a:t>-</a:t>
            </a:r>
            <a:r>
              <a:rPr sz="2200" spc="-103" dirty="0">
                <a:latin typeface="Calibri"/>
                <a:cs typeface="Calibri"/>
              </a:rPr>
              <a:t> </a:t>
            </a:r>
            <a:r>
              <a:rPr sz="2200" spc="0" dirty="0">
                <a:latin typeface="Calibri"/>
                <a:cs typeface="Calibri"/>
              </a:rPr>
              <a:t>In </a:t>
            </a:r>
            <a:r>
              <a:rPr sz="2200" spc="-39" dirty="0">
                <a:latin typeface="Calibri"/>
                <a:cs typeface="Calibri"/>
              </a:rPr>
              <a:t>f</a:t>
            </a:r>
            <a:r>
              <a:rPr sz="2200" spc="0" dirty="0">
                <a:latin typeface="Calibri"/>
                <a:cs typeface="Calibri"/>
              </a:rPr>
              <a:t>ase di </a:t>
            </a:r>
            <a:r>
              <a:rPr sz="2200" spc="-19" dirty="0">
                <a:latin typeface="Calibri"/>
                <a:cs typeface="Calibri"/>
              </a:rPr>
              <a:t>v</a:t>
            </a:r>
            <a:r>
              <a:rPr sz="2200" spc="0" dirty="0">
                <a:latin typeface="Calibri"/>
                <a:cs typeface="Calibri"/>
              </a:rPr>
              <a:t>erifi</a:t>
            </a:r>
            <a:r>
              <a:rPr sz="2200" spc="-14" dirty="0">
                <a:latin typeface="Calibri"/>
                <a:cs typeface="Calibri"/>
              </a:rPr>
              <a:t>c</a:t>
            </a:r>
            <a:r>
              <a:rPr sz="2200" spc="0" dirty="0">
                <a:latin typeface="Calibri"/>
                <a:cs typeface="Calibri"/>
              </a:rPr>
              <a:t>a dell</a:t>
            </a:r>
            <a:r>
              <a:rPr sz="2200" spc="4" dirty="0">
                <a:latin typeface="Calibri"/>
                <a:cs typeface="Calibri"/>
              </a:rPr>
              <a:t>'</a:t>
            </a:r>
            <a:r>
              <a:rPr sz="2200" spc="0" dirty="0">
                <a:latin typeface="Calibri"/>
                <a:cs typeface="Calibri"/>
              </a:rPr>
              <a:t>idonei</a:t>
            </a:r>
            <a:r>
              <a:rPr sz="2200" spc="-25" dirty="0">
                <a:latin typeface="Calibri"/>
                <a:cs typeface="Calibri"/>
              </a:rPr>
              <a:t>t</a:t>
            </a:r>
            <a:r>
              <a:rPr sz="2200" spc="0" dirty="0">
                <a:latin typeface="Calibri"/>
                <a:cs typeface="Calibri"/>
              </a:rPr>
              <a:t>a</a:t>
            </a:r>
            <a:r>
              <a:rPr sz="2200" spc="62" dirty="0">
                <a:latin typeface="Calibri"/>
                <a:cs typeface="Calibri"/>
              </a:rPr>
              <a:t> </a:t>
            </a:r>
            <a:r>
              <a:rPr sz="2200" spc="-19" dirty="0">
                <a:latin typeface="Calibri"/>
                <a:cs typeface="Calibri"/>
              </a:rPr>
              <a:t>t</a:t>
            </a:r>
            <a:r>
              <a:rPr sz="2200" spc="0" dirty="0">
                <a:latin typeface="Calibri"/>
                <a:cs typeface="Calibri"/>
              </a:rPr>
              <a:t>ecni</a:t>
            </a:r>
            <a:r>
              <a:rPr sz="2200" spc="-14" dirty="0">
                <a:latin typeface="Calibri"/>
                <a:cs typeface="Calibri"/>
              </a:rPr>
              <a:t>c</a:t>
            </a:r>
            <a:r>
              <a:rPr sz="2200" spc="0" dirty="0">
                <a:latin typeface="Calibri"/>
                <a:cs typeface="Calibri"/>
              </a:rPr>
              <a:t>o p</a:t>
            </a:r>
            <a:r>
              <a:rPr sz="2200" spc="-34" dirty="0">
                <a:latin typeface="Calibri"/>
                <a:cs typeface="Calibri"/>
              </a:rPr>
              <a:t>r</a:t>
            </a:r>
            <a:r>
              <a:rPr sz="2200" spc="0" dirty="0">
                <a:latin typeface="Calibri"/>
                <a:cs typeface="Calibri"/>
              </a:rPr>
              <a:t>o</a:t>
            </a:r>
            <a:r>
              <a:rPr sz="2200" spc="-54" dirty="0">
                <a:latin typeface="Calibri"/>
                <a:cs typeface="Calibri"/>
              </a:rPr>
              <a:t>f</a:t>
            </a:r>
            <a:r>
              <a:rPr sz="2200" spc="0" dirty="0">
                <a:latin typeface="Calibri"/>
                <a:cs typeface="Calibri"/>
              </a:rPr>
              <a:t>essionale </a:t>
            </a:r>
            <a:endParaRPr sz="2200">
              <a:latin typeface="Calibri"/>
              <a:cs typeface="Calibri"/>
            </a:endParaRPr>
          </a:p>
          <a:p>
            <a:pPr marL="345948" marR="263997">
              <a:lnSpc>
                <a:spcPts val="2685"/>
              </a:lnSpc>
            </a:pPr>
            <a:r>
              <a:rPr sz="2200" spc="0" dirty="0">
                <a:latin typeface="Calibri"/>
                <a:cs typeface="Calibri"/>
              </a:rPr>
              <a:t>delle imp</a:t>
            </a:r>
            <a:r>
              <a:rPr sz="2200" spc="-29" dirty="0">
                <a:latin typeface="Calibri"/>
                <a:cs typeface="Calibri"/>
              </a:rPr>
              <a:t>r</a:t>
            </a:r>
            <a:r>
              <a:rPr sz="2200" spc="0" dirty="0">
                <a:latin typeface="Calibri"/>
                <a:cs typeface="Calibri"/>
              </a:rPr>
              <a:t>ese, </a:t>
            </a:r>
            <a:r>
              <a:rPr sz="2200" spc="-14" dirty="0">
                <a:latin typeface="Calibri"/>
                <a:cs typeface="Calibri"/>
              </a:rPr>
              <a:t>c</a:t>
            </a:r>
            <a:r>
              <a:rPr sz="2200" spc="0" dirty="0">
                <a:latin typeface="Calibri"/>
                <a:cs typeface="Calibri"/>
              </a:rPr>
              <a:t>ome p</a:t>
            </a:r>
            <a:r>
              <a:rPr sz="2200" spc="-29" dirty="0">
                <a:latin typeface="Calibri"/>
                <a:cs typeface="Calibri"/>
              </a:rPr>
              <a:t>r</a:t>
            </a:r>
            <a:r>
              <a:rPr sz="2200" spc="-9" dirty="0">
                <a:latin typeface="Calibri"/>
                <a:cs typeface="Calibri"/>
              </a:rPr>
              <a:t>e</a:t>
            </a:r>
            <a:r>
              <a:rPr sz="2200" spc="0" dirty="0">
                <a:latin typeface="Calibri"/>
                <a:cs typeface="Calibri"/>
              </a:rPr>
              <a:t>vi</a:t>
            </a:r>
            <a:r>
              <a:rPr sz="2200" spc="-25" dirty="0">
                <a:latin typeface="Calibri"/>
                <a:cs typeface="Calibri"/>
              </a:rPr>
              <a:t>st</a:t>
            </a:r>
            <a:r>
              <a:rPr sz="2200" spc="0" dirty="0">
                <a:latin typeface="Calibri"/>
                <a:cs typeface="Calibri"/>
              </a:rPr>
              <a:t>a dall</a:t>
            </a:r>
            <a:r>
              <a:rPr sz="2200" spc="-159" dirty="0">
                <a:latin typeface="Calibri"/>
                <a:cs typeface="Calibri"/>
              </a:rPr>
              <a:t>'</a:t>
            </a:r>
            <a:r>
              <a:rPr sz="2200" spc="0" dirty="0">
                <a:latin typeface="Calibri"/>
                <a:cs typeface="Calibri"/>
              </a:rPr>
              <a:t>art.</a:t>
            </a:r>
            <a:r>
              <a:rPr sz="2200" spc="62" dirty="0">
                <a:latin typeface="Calibri"/>
                <a:cs typeface="Calibri"/>
              </a:rPr>
              <a:t> </a:t>
            </a:r>
            <a:r>
              <a:rPr sz="2200" spc="0" dirty="0">
                <a:latin typeface="Calibri"/>
                <a:cs typeface="Calibri"/>
              </a:rPr>
              <a:t>90, </a:t>
            </a:r>
            <a:r>
              <a:rPr sz="2200" spc="-14" dirty="0">
                <a:latin typeface="Calibri"/>
                <a:cs typeface="Calibri"/>
              </a:rPr>
              <a:t>c</a:t>
            </a:r>
            <a:r>
              <a:rPr sz="2200" spc="0" dirty="0">
                <a:latin typeface="Calibri"/>
                <a:cs typeface="Calibri"/>
              </a:rPr>
              <a:t>omma 9, del </a:t>
            </a:r>
            <a:endParaRPr sz="2200">
              <a:latin typeface="Calibri"/>
              <a:cs typeface="Calibri"/>
            </a:endParaRPr>
          </a:p>
          <a:p>
            <a:pPr marL="345948" marR="263997">
              <a:lnSpc>
                <a:spcPts val="2685"/>
              </a:lnSpc>
            </a:pPr>
            <a:r>
              <a:rPr sz="2200" spc="0" dirty="0">
                <a:latin typeface="Calibri"/>
                <a:cs typeface="Calibri"/>
              </a:rPr>
              <a:t>Dl</a:t>
            </a:r>
            <a:r>
              <a:rPr sz="2200" spc="-4" dirty="0">
                <a:latin typeface="Calibri"/>
                <a:cs typeface="Calibri"/>
              </a:rPr>
              <a:t>g</a:t>
            </a:r>
            <a:r>
              <a:rPr sz="2200" spc="0" dirty="0">
                <a:latin typeface="Calibri"/>
                <a:cs typeface="Calibri"/>
              </a:rPr>
              <a:t>s 81/2008, può esse</a:t>
            </a:r>
            <a:r>
              <a:rPr sz="2200" spc="-29" dirty="0">
                <a:latin typeface="Calibri"/>
                <a:cs typeface="Calibri"/>
              </a:rPr>
              <a:t>r</a:t>
            </a:r>
            <a:r>
              <a:rPr sz="2200" spc="0" dirty="0">
                <a:latin typeface="Calibri"/>
                <a:cs typeface="Calibri"/>
              </a:rPr>
              <a:t>e richie</a:t>
            </a:r>
            <a:r>
              <a:rPr sz="2200" spc="-25" dirty="0">
                <a:latin typeface="Calibri"/>
                <a:cs typeface="Calibri"/>
              </a:rPr>
              <a:t>st</a:t>
            </a:r>
            <a:r>
              <a:rPr sz="2200" spc="0" dirty="0">
                <a:latin typeface="Calibri"/>
                <a:cs typeface="Calibri"/>
              </a:rPr>
              <a:t>a alle imp</a:t>
            </a:r>
            <a:r>
              <a:rPr sz="2200" spc="-29" dirty="0">
                <a:latin typeface="Calibri"/>
                <a:cs typeface="Calibri"/>
              </a:rPr>
              <a:t>r</a:t>
            </a:r>
            <a:r>
              <a:rPr sz="2200" spc="0" dirty="0">
                <a:latin typeface="Calibri"/>
                <a:cs typeface="Calibri"/>
              </a:rPr>
              <a:t>ese la </a:t>
            </a:r>
            <a:endParaRPr sz="2200">
              <a:latin typeface="Calibri"/>
              <a:cs typeface="Calibri"/>
            </a:endParaRPr>
          </a:p>
          <a:p>
            <a:pPr marL="345948" marR="263997">
              <a:lnSpc>
                <a:spcPts val="2734"/>
              </a:lnSpc>
            </a:pPr>
            <a:r>
              <a:rPr sz="2200" spc="0" dirty="0">
                <a:latin typeface="Calibri"/>
                <a:cs typeface="Calibri"/>
              </a:rPr>
              <a:t>messa a disposizione del p</a:t>
            </a:r>
            <a:r>
              <a:rPr sz="2200" spc="-34" dirty="0">
                <a:latin typeface="Calibri"/>
                <a:cs typeface="Calibri"/>
              </a:rPr>
              <a:t>r</a:t>
            </a:r>
            <a:r>
              <a:rPr sz="2200" spc="0" dirty="0">
                <a:latin typeface="Calibri"/>
                <a:cs typeface="Calibri"/>
              </a:rPr>
              <a:t>oprio </a:t>
            </a:r>
            <a:r>
              <a:rPr sz="2200" b="1" spc="0" dirty="0">
                <a:latin typeface="Calibri"/>
                <a:cs typeface="Calibri"/>
              </a:rPr>
              <a:t>p</a:t>
            </a:r>
            <a:r>
              <a:rPr sz="2200" b="1" spc="-25" dirty="0">
                <a:latin typeface="Calibri"/>
                <a:cs typeface="Calibri"/>
              </a:rPr>
              <a:t>r</a:t>
            </a:r>
            <a:r>
              <a:rPr sz="2200" b="1" spc="0" dirty="0">
                <a:latin typeface="Calibri"/>
                <a:cs typeface="Calibri"/>
              </a:rPr>
              <a:t>o</a:t>
            </a:r>
            <a:r>
              <a:rPr sz="2200" b="1" spc="-19" dirty="0">
                <a:latin typeface="Calibri"/>
                <a:cs typeface="Calibri"/>
              </a:rPr>
              <a:t>t</a:t>
            </a:r>
            <a:r>
              <a:rPr sz="2200" b="1" spc="0" dirty="0">
                <a:latin typeface="Calibri"/>
                <a:cs typeface="Calibri"/>
              </a:rPr>
              <a:t>o</a:t>
            </a:r>
            <a:r>
              <a:rPr sz="2200" b="1" spc="-9" dirty="0">
                <a:latin typeface="Calibri"/>
                <a:cs typeface="Calibri"/>
              </a:rPr>
              <a:t>c</a:t>
            </a:r>
            <a:r>
              <a:rPr sz="2200" b="1" spc="0" dirty="0">
                <a:latin typeface="Calibri"/>
                <a:cs typeface="Calibri"/>
              </a:rPr>
              <a:t>ollo aziendale </a:t>
            </a:r>
            <a:endParaRPr sz="2200">
              <a:latin typeface="Calibri"/>
              <a:cs typeface="Calibri"/>
            </a:endParaRPr>
          </a:p>
          <a:p>
            <a:pPr marL="345948" marR="263997">
              <a:lnSpc>
                <a:spcPts val="2685"/>
              </a:lnSpc>
            </a:pPr>
            <a:r>
              <a:rPr sz="2200" b="1" spc="0" dirty="0">
                <a:latin typeface="Calibri"/>
                <a:cs typeface="Calibri"/>
              </a:rPr>
              <a:t>a</a:t>
            </a:r>
            <a:r>
              <a:rPr sz="2200" b="1" spc="-19" dirty="0">
                <a:latin typeface="Calibri"/>
                <a:cs typeface="Calibri"/>
              </a:rPr>
              <a:t>n</a:t>
            </a:r>
            <a:r>
              <a:rPr sz="2200" b="1" spc="0" dirty="0">
                <a:latin typeface="Calibri"/>
                <a:cs typeface="Calibri"/>
              </a:rPr>
              <a:t>ti-</a:t>
            </a:r>
            <a:r>
              <a:rPr sz="2200" b="1" spc="-9" dirty="0">
                <a:latin typeface="Calibri"/>
                <a:cs typeface="Calibri"/>
              </a:rPr>
              <a:t>c</a:t>
            </a:r>
            <a:r>
              <a:rPr sz="2200" b="1" spc="0" dirty="0">
                <a:latin typeface="Calibri"/>
                <a:cs typeface="Calibri"/>
              </a:rPr>
              <a:t>o</a:t>
            </a:r>
            <a:r>
              <a:rPr sz="2200" b="1" spc="-19" dirty="0">
                <a:latin typeface="Calibri"/>
                <a:cs typeface="Calibri"/>
              </a:rPr>
              <a:t>nt</a:t>
            </a:r>
            <a:r>
              <a:rPr sz="2200" b="1" spc="0" dirty="0">
                <a:latin typeface="Calibri"/>
                <a:cs typeface="Calibri"/>
              </a:rPr>
              <a:t>agio</a:t>
            </a:r>
            <a:r>
              <a:rPr sz="2200" spc="0" dirty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7562088" y="0"/>
            <a:ext cx="1572768" cy="5129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48255" y="4242816"/>
            <a:ext cx="2075688" cy="466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799" y="338328"/>
            <a:ext cx="4434840" cy="10881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98264" y="4251960"/>
            <a:ext cx="466344" cy="5029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78183" y="2984304"/>
            <a:ext cx="1550045" cy="4853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algn="r">
              <a:lnSpc>
                <a:spcPts val="1150"/>
              </a:lnSpc>
              <a:spcBef>
                <a:spcPts val="57"/>
              </a:spcBef>
            </a:pPr>
            <a:r>
              <a:rPr sz="1500" spc="0" baseline="2730" dirty="0">
                <a:latin typeface="Calibri"/>
                <a:cs typeface="Calibri"/>
              </a:rPr>
              <a:t>a</a:t>
            </a:r>
            <a:r>
              <a:rPr sz="1500" spc="-4" baseline="2730" dirty="0">
                <a:latin typeface="Calibri"/>
                <a:cs typeface="Calibri"/>
              </a:rPr>
              <a:t> </a:t>
            </a:r>
            <a:r>
              <a:rPr sz="1500" spc="0" baseline="2730" dirty="0">
                <a:latin typeface="Calibri"/>
                <a:cs typeface="Calibri"/>
              </a:rPr>
              <a:t>cura</a:t>
            </a:r>
            <a:r>
              <a:rPr sz="1500" spc="-4" baseline="2730" dirty="0">
                <a:latin typeface="Calibri"/>
                <a:cs typeface="Calibri"/>
              </a:rPr>
              <a:t> </a:t>
            </a:r>
            <a:r>
              <a:rPr sz="1500" spc="0" baseline="2730" dirty="0">
                <a:latin typeface="Calibri"/>
                <a:cs typeface="Calibri"/>
              </a:rPr>
              <a:t>d</a:t>
            </a:r>
            <a:r>
              <a:rPr sz="1500" spc="-4" baseline="2730" dirty="0">
                <a:latin typeface="Calibri"/>
                <a:cs typeface="Calibri"/>
              </a:rPr>
              <a:t>i</a:t>
            </a:r>
            <a:r>
              <a:rPr sz="1500" spc="0" baseline="2730" dirty="0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  <a:p>
            <a:pPr marR="13217" algn="r">
              <a:lnSpc>
                <a:spcPts val="1325"/>
              </a:lnSpc>
              <a:spcBef>
                <a:spcPts val="8"/>
              </a:spcBef>
            </a:pPr>
            <a:r>
              <a:rPr sz="1650" spc="0" baseline="2482" dirty="0">
                <a:latin typeface="Calibri"/>
                <a:cs typeface="Calibri"/>
              </a:rPr>
              <a:t>a</a:t>
            </a:r>
            <a:r>
              <a:rPr sz="1650" spc="4" baseline="2482" dirty="0">
                <a:latin typeface="Calibri"/>
                <a:cs typeface="Calibri"/>
              </a:rPr>
              <a:t>r</a:t>
            </a:r>
            <a:r>
              <a:rPr sz="1650" spc="-4" baseline="2482" dirty="0">
                <a:latin typeface="Calibri"/>
                <a:cs typeface="Calibri"/>
              </a:rPr>
              <a:t>ch</a:t>
            </a:r>
            <a:r>
              <a:rPr sz="1650" spc="0" baseline="2482" dirty="0">
                <a:latin typeface="Calibri"/>
                <a:cs typeface="Calibri"/>
              </a:rPr>
              <a:t>. Ci</a:t>
            </a:r>
            <a:r>
              <a:rPr sz="1650" spc="-4" baseline="2482" dirty="0">
                <a:latin typeface="Calibri"/>
                <a:cs typeface="Calibri"/>
              </a:rPr>
              <a:t>p</a:t>
            </a:r>
            <a:r>
              <a:rPr sz="1650" spc="4" baseline="2482" dirty="0">
                <a:latin typeface="Calibri"/>
                <a:cs typeface="Calibri"/>
              </a:rPr>
              <a:t>r</a:t>
            </a:r>
            <a:r>
              <a:rPr sz="1650" spc="0" baseline="2482" dirty="0">
                <a:latin typeface="Calibri"/>
                <a:cs typeface="Calibri"/>
              </a:rPr>
              <a:t>ia</a:t>
            </a:r>
            <a:r>
              <a:rPr sz="1650" spc="-4" baseline="2482" dirty="0">
                <a:latin typeface="Calibri"/>
                <a:cs typeface="Calibri"/>
              </a:rPr>
              <a:t>n</a:t>
            </a:r>
            <a:r>
              <a:rPr sz="1650" spc="0" baseline="2482" dirty="0">
                <a:latin typeface="Calibri"/>
                <a:cs typeface="Calibri"/>
              </a:rPr>
              <a:t>o</a:t>
            </a:r>
            <a:r>
              <a:rPr sz="1650" spc="-4" baseline="2482" dirty="0">
                <a:latin typeface="Calibri"/>
                <a:cs typeface="Calibri"/>
              </a:rPr>
              <a:t> </a:t>
            </a:r>
            <a:r>
              <a:rPr sz="1650" spc="0" baseline="2482" dirty="0">
                <a:latin typeface="Calibri"/>
                <a:cs typeface="Calibri"/>
              </a:rPr>
              <a:t>B</a:t>
            </a:r>
            <a:r>
              <a:rPr sz="1650" spc="-4" baseline="2482" dirty="0">
                <a:latin typeface="Calibri"/>
                <a:cs typeface="Calibri"/>
              </a:rPr>
              <a:t>O</a:t>
            </a:r>
            <a:r>
              <a:rPr sz="1650" spc="4" baseline="2482" dirty="0">
                <a:latin typeface="Calibri"/>
                <a:cs typeface="Calibri"/>
              </a:rPr>
              <a:t>R</a:t>
            </a:r>
            <a:r>
              <a:rPr sz="1650" spc="0" baseline="2482" dirty="0">
                <a:latin typeface="Calibri"/>
                <a:cs typeface="Calibri"/>
              </a:rPr>
              <a:t>T</a:t>
            </a:r>
            <a:r>
              <a:rPr sz="1650" spc="-4" baseline="2482" dirty="0">
                <a:latin typeface="Calibri"/>
                <a:cs typeface="Calibri"/>
              </a:rPr>
              <a:t>O</a:t>
            </a:r>
            <a:r>
              <a:rPr sz="1650" spc="0" baseline="2482" dirty="0">
                <a:latin typeface="Calibri"/>
                <a:cs typeface="Calibri"/>
              </a:rPr>
              <a:t>LATO</a:t>
            </a:r>
            <a:endParaRPr sz="1100">
              <a:latin typeface="Calibri"/>
              <a:cs typeface="Calibri"/>
            </a:endParaRPr>
          </a:p>
          <a:p>
            <a:pPr marR="13059" algn="r">
              <a:lnSpc>
                <a:spcPts val="1300"/>
              </a:lnSpc>
            </a:pPr>
            <a:r>
              <a:rPr sz="1650" spc="0" baseline="2482" dirty="0">
                <a:latin typeface="Calibri"/>
                <a:cs typeface="Calibri"/>
              </a:rPr>
              <a:t>i</a:t>
            </a:r>
            <a:r>
              <a:rPr sz="1650" spc="-4" baseline="2482" dirty="0">
                <a:latin typeface="Calibri"/>
                <a:cs typeface="Calibri"/>
              </a:rPr>
              <a:t>ng</a:t>
            </a:r>
            <a:r>
              <a:rPr sz="1650" spc="0" baseline="2482" dirty="0">
                <a:latin typeface="Calibri"/>
                <a:cs typeface="Calibri"/>
              </a:rPr>
              <a:t>. Ale</a:t>
            </a:r>
            <a:r>
              <a:rPr sz="1650" spc="-4" baseline="2482" dirty="0">
                <a:latin typeface="Calibri"/>
                <a:cs typeface="Calibri"/>
              </a:rPr>
              <a:t>ss</a:t>
            </a:r>
            <a:r>
              <a:rPr sz="1650" spc="0" baseline="2482" dirty="0">
                <a:latin typeface="Calibri"/>
                <a:cs typeface="Calibri"/>
              </a:rPr>
              <a:t>a</a:t>
            </a:r>
            <a:r>
              <a:rPr sz="1650" spc="-4" baseline="2482" dirty="0">
                <a:latin typeface="Calibri"/>
                <a:cs typeface="Calibri"/>
              </a:rPr>
              <a:t>nd</a:t>
            </a:r>
            <a:r>
              <a:rPr sz="1650" spc="4" baseline="2482" dirty="0">
                <a:latin typeface="Calibri"/>
                <a:cs typeface="Calibri"/>
              </a:rPr>
              <a:t>r</a:t>
            </a:r>
            <a:r>
              <a:rPr sz="1650" spc="0" baseline="2482" dirty="0">
                <a:latin typeface="Calibri"/>
                <a:cs typeface="Calibri"/>
              </a:rPr>
              <a:t>a </a:t>
            </a:r>
            <a:r>
              <a:rPr sz="1650" spc="4" baseline="2482" dirty="0">
                <a:latin typeface="Calibri"/>
                <a:cs typeface="Calibri"/>
              </a:rPr>
              <a:t>GR</a:t>
            </a:r>
            <a:r>
              <a:rPr sz="1650" spc="-4" baseline="2482" dirty="0">
                <a:latin typeface="Calibri"/>
                <a:cs typeface="Calibri"/>
              </a:rPr>
              <a:t>OSS</a:t>
            </a:r>
            <a:r>
              <a:rPr sz="1650" spc="0" baseline="2482" dirty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455" y="4241066"/>
            <a:ext cx="962088" cy="463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0576">
              <a:lnSpc>
                <a:spcPct val="95825"/>
              </a:lnSpc>
              <a:spcBef>
                <a:spcPts val="35"/>
              </a:spcBef>
            </a:pPr>
            <a:r>
              <a:rPr sz="550" dirty="0">
                <a:solidFill>
                  <a:srgbClr val="3996D2"/>
                </a:solidFill>
                <a:latin typeface="Arial"/>
                <a:cs typeface="Arial"/>
              </a:rPr>
              <a:t>REGIONE  </a:t>
            </a:r>
            <a:r>
              <a:rPr sz="550" spc="-59" dirty="0">
                <a:solidFill>
                  <a:srgbClr val="3996D2"/>
                </a:solidFill>
                <a:latin typeface="Arial"/>
                <a:cs typeface="Arial"/>
              </a:rPr>
              <a:t> </a:t>
            </a:r>
            <a:r>
              <a:rPr sz="550" spc="0" dirty="0">
                <a:solidFill>
                  <a:srgbClr val="3996D2"/>
                </a:solidFill>
                <a:latin typeface="Arial"/>
                <a:cs typeface="Arial"/>
              </a:rPr>
              <a:t>DEL </a:t>
            </a:r>
            <a:r>
              <a:rPr sz="550" spc="54" dirty="0">
                <a:solidFill>
                  <a:srgbClr val="3996D2"/>
                </a:solidFill>
                <a:latin typeface="Arial"/>
                <a:cs typeface="Arial"/>
              </a:rPr>
              <a:t> </a:t>
            </a:r>
            <a:r>
              <a:rPr sz="550" spc="0" dirty="0">
                <a:solidFill>
                  <a:srgbClr val="3996D2"/>
                </a:solidFill>
                <a:latin typeface="Arial"/>
                <a:cs typeface="Arial"/>
              </a:rPr>
              <a:t>VENETO</a:t>
            </a:r>
            <a:endParaRPr sz="550" dirty="0">
              <a:latin typeface="Arial"/>
              <a:cs typeface="Arial"/>
            </a:endParaRPr>
          </a:p>
          <a:p>
            <a:pPr marL="69850">
              <a:lnSpc>
                <a:spcPts val="2330"/>
              </a:lnSpc>
              <a:spcBef>
                <a:spcPts val="116"/>
              </a:spcBef>
            </a:pPr>
            <a:r>
              <a:rPr sz="975" i="1" spc="0" baseline="-4459" dirty="0">
                <a:solidFill>
                  <a:srgbClr val="DB8A20"/>
                </a:solidFill>
                <a:latin typeface="Times New Roman"/>
                <a:cs typeface="Times New Roman"/>
              </a:rPr>
              <a:t>e  </a:t>
            </a:r>
            <a:r>
              <a:rPr sz="975" i="1" spc="53" baseline="-4459" dirty="0">
                <a:solidFill>
                  <a:srgbClr val="DB8A20"/>
                </a:solidFill>
                <a:latin typeface="Times New Roman"/>
                <a:cs typeface="Times New Roman"/>
              </a:rPr>
              <a:t> </a:t>
            </a:r>
            <a:r>
              <a:rPr sz="975" i="1" spc="0" baseline="-4459" dirty="0">
                <a:solidFill>
                  <a:srgbClr val="AA5B23"/>
                </a:solidFill>
                <a:latin typeface="Times New Roman"/>
                <a:cs typeface="Times New Roman"/>
              </a:rPr>
              <a:t>_</a:t>
            </a:r>
            <a:r>
              <a:rPr sz="975" i="1" spc="0" baseline="-4459" dirty="0">
                <a:solidFill>
                  <a:srgbClr val="DAA650"/>
                </a:solidFill>
                <a:latin typeface="Times New Roman"/>
                <a:cs typeface="Times New Roman"/>
              </a:rPr>
              <a:t>-              </a:t>
            </a:r>
            <a:r>
              <a:rPr sz="3375" b="1" spc="0" baseline="-1288" dirty="0">
                <a:solidFill>
                  <a:srgbClr val="7C7C7C"/>
                </a:solidFill>
                <a:latin typeface="Arial"/>
                <a:cs typeface="Arial"/>
              </a:rPr>
              <a:t>ULSS</a:t>
            </a:r>
            <a:endParaRPr sz="2250" dirty="0">
              <a:latin typeface="Arial"/>
              <a:cs typeface="Arial"/>
            </a:endParaRPr>
          </a:p>
          <a:p>
            <a:pPr marL="28701" marR="40576">
              <a:lnSpc>
                <a:spcPts val="580"/>
              </a:lnSpc>
            </a:pPr>
            <a:r>
              <a:rPr sz="900" spc="0" baseline="4831" dirty="0">
                <a:solidFill>
                  <a:srgbClr val="BA8A16"/>
                </a:solidFill>
                <a:latin typeface="Arial"/>
                <a:cs typeface="Arial"/>
              </a:rPr>
              <a:t>-</a:t>
            </a:r>
            <a:r>
              <a:rPr sz="900" spc="3" baseline="4831" dirty="0">
                <a:solidFill>
                  <a:srgbClr val="BA8A16"/>
                </a:solidFill>
                <a:latin typeface="Arial"/>
                <a:cs typeface="Arial"/>
              </a:rPr>
              <a:t> </a:t>
            </a:r>
            <a:r>
              <a:rPr sz="900" spc="0" baseline="4831" dirty="0">
                <a:solidFill>
                  <a:srgbClr val="BA8A16"/>
                </a:solidFill>
                <a:latin typeface="Arial"/>
                <a:cs typeface="Arial"/>
              </a:rPr>
              <a:t>-</a:t>
            </a:r>
            <a:r>
              <a:rPr sz="900" spc="0" baseline="3230" dirty="0">
                <a:solidFill>
                  <a:srgbClr val="BA8A16"/>
                </a:solidFill>
                <a:latin typeface="Malgun Gothic"/>
                <a:cs typeface="Malgun Gothic"/>
              </a:rPr>
              <a:t>�      </a:t>
            </a:r>
            <a:r>
              <a:rPr sz="900" spc="-50" baseline="3230" dirty="0">
                <a:solidFill>
                  <a:srgbClr val="BA8A16"/>
                </a:solidFill>
                <a:latin typeface="Malgun Gothic"/>
                <a:cs typeface="Malgun Gothic"/>
              </a:rPr>
              <a:t> </a:t>
            </a:r>
            <a:r>
              <a:rPr sz="900" spc="0" baseline="4831" dirty="0">
                <a:solidFill>
                  <a:srgbClr val="9C9C9C"/>
                </a:solidFill>
                <a:latin typeface="Arial"/>
                <a:cs typeface="Arial"/>
              </a:rPr>
              <a:t>SERENISSIMA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66792" y="4283320"/>
            <a:ext cx="1467536" cy="3280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95"/>
              </a:lnSpc>
              <a:spcBef>
                <a:spcPts val="124"/>
              </a:spcBef>
            </a:pPr>
            <a:r>
              <a:rPr sz="2925" b="1" spc="0" baseline="10405" dirty="0">
                <a:solidFill>
                  <a:srgbClr val="07407B"/>
                </a:solidFill>
                <a:latin typeface="Times New Roman"/>
                <a:cs typeface="Times New Roman"/>
              </a:rPr>
              <a:t>ANCE </a:t>
            </a:r>
            <a:r>
              <a:rPr sz="2925" b="1" spc="89" baseline="10405" dirty="0">
                <a:solidFill>
                  <a:srgbClr val="07407B"/>
                </a:solidFill>
                <a:latin typeface="Times New Roman"/>
                <a:cs typeface="Times New Roman"/>
              </a:rPr>
              <a:t> </a:t>
            </a:r>
            <a:r>
              <a:rPr sz="1800" b="1" spc="0" baseline="16909" dirty="0">
                <a:solidFill>
                  <a:srgbClr val="9C9C9C"/>
                </a:solidFill>
                <a:latin typeface="Arial"/>
                <a:cs typeface="Arial"/>
              </a:rPr>
              <a:t>VENEZIA  </a:t>
            </a:r>
            <a:r>
              <a:rPr sz="1800" b="1" spc="-25" baseline="16909" dirty="0">
                <a:solidFill>
                  <a:srgbClr val="9C9C9C"/>
                </a:solidFill>
                <a:latin typeface="Arial"/>
                <a:cs typeface="Arial"/>
              </a:rPr>
              <a:t> </a:t>
            </a:r>
            <a:r>
              <a:rPr sz="1800" spc="-1764" baseline="11306" dirty="0">
                <a:solidFill>
                  <a:srgbClr val="DB8A20"/>
                </a:solidFill>
                <a:latin typeface="Malgun Gothic"/>
                <a:cs typeface="Malgun Gothic"/>
              </a:rPr>
              <a:t>�</a:t>
            </a:r>
            <a:r>
              <a:rPr sz="2025" b="1" spc="0" baseline="-8589" dirty="0">
                <a:solidFill>
                  <a:srgbClr val="F0981A"/>
                </a:solidFill>
                <a:latin typeface="Arial"/>
                <a:cs typeface="Arial"/>
              </a:rPr>
              <a:t>l</a:t>
            </a:r>
            <a:endParaRPr sz="13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39559" y="4447182"/>
            <a:ext cx="841563" cy="2727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49"/>
              </a:lnSpc>
              <a:spcBef>
                <a:spcPts val="180"/>
              </a:spcBef>
            </a:pP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CENTRO</a:t>
            </a:r>
            <a:r>
              <a:rPr sz="1000" spc="172" dirty="0">
                <a:solidFill>
                  <a:srgbClr val="9C9C9C"/>
                </a:solidFill>
                <a:latin typeface="Times New Roman"/>
                <a:cs typeface="Times New Roman"/>
              </a:rPr>
              <a:t> </a:t>
            </a: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EDILI 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49"/>
              </a:lnSpc>
            </a:pP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VENEZ</a:t>
            </a:r>
            <a:r>
              <a:rPr sz="1000" spc="0" dirty="0">
                <a:solidFill>
                  <a:srgbClr val="B3B3B3"/>
                </a:solidFill>
                <a:latin typeface="Times New Roman"/>
                <a:cs typeface="Times New Roman"/>
              </a:rPr>
              <a:t>I</a:t>
            </a:r>
            <a:r>
              <a:rPr sz="1000" spc="0" dirty="0">
                <a:solidFill>
                  <a:srgbClr val="9C9C9C"/>
                </a:solidFill>
                <a:latin typeface="Times New Roman"/>
                <a:cs typeface="Times New Roman"/>
              </a:rPr>
              <a:t>A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49172" y="4487144"/>
            <a:ext cx="519176" cy="2367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0"/>
              </a:spcBef>
            </a:pP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oan,,.</a:t>
            </a:r>
            <a:r>
              <a:rPr sz="450" dirty="0">
                <a:solidFill>
                  <a:srgbClr val="9C9C9C"/>
                </a:solidFill>
                <a:latin typeface="Times New Roman"/>
                <a:cs typeface="Times New Roman"/>
              </a:rPr>
              <a:t>,</a:t>
            </a: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OE(:l..!,..o,"""1,</a:t>
            </a:r>
            <a:r>
              <a:rPr sz="450" dirty="0">
                <a:solidFill>
                  <a:srgbClr val="9C9C9C"/>
                </a:solidFill>
                <a:latin typeface="Times New Roman"/>
                <a:cs typeface="Times New Roman"/>
              </a:rPr>
              <a:t>,</a:t>
            </a:r>
            <a:r>
              <a:rPr sz="450" dirty="0">
                <a:solidFill>
                  <a:srgbClr val="7C7C7C"/>
                </a:solidFill>
                <a:latin typeface="Times New Roman"/>
                <a:cs typeface="Times New Roman"/>
              </a:rPr>
              <a:t>,....,,,c,.T001</a:t>
            </a:r>
            <a:endParaRPr sz="450">
              <a:latin typeface="Times New Roman"/>
              <a:cs typeface="Times New Roman"/>
            </a:endParaRPr>
          </a:p>
          <a:p>
            <a:pPr marL="56134">
              <a:lnSpc>
                <a:spcPts val="1235"/>
              </a:lnSpc>
              <a:spcBef>
                <a:spcPts val="61"/>
              </a:spcBef>
            </a:pPr>
            <a:r>
              <a:rPr sz="1125" baseline="-3865" dirty="0">
                <a:solidFill>
                  <a:srgbClr val="616161"/>
                </a:solidFill>
                <a:latin typeface="Arial"/>
                <a:cs typeface="Arial"/>
              </a:rPr>
              <a:t>Wi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rn</a:t>
            </a:r>
            <a:r>
              <a:rPr sz="1125" baseline="-2584" dirty="0">
                <a:solidFill>
                  <a:srgbClr val="424242"/>
                </a:solidFill>
                <a:latin typeface="Malgun Gothic"/>
                <a:cs typeface="Malgun Gothic"/>
              </a:rPr>
              <a:t>�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Q'..</a:t>
            </a:r>
            <a:r>
              <a:rPr sz="1125" baseline="-3865" dirty="0">
                <a:solidFill>
                  <a:srgbClr val="2B2B2B"/>
                </a:solidFill>
                <a:latin typeface="Arial"/>
                <a:cs typeface="Arial"/>
              </a:rPr>
              <a:t>I</a:t>
            </a:r>
            <a:r>
              <a:rPr sz="1125" baseline="-3865" dirty="0">
                <a:solidFill>
                  <a:srgbClr val="424242"/>
                </a:solidFill>
                <a:latin typeface="Arial"/>
                <a:cs typeface="Arial"/>
              </a:rPr>
              <a:t>A</a:t>
            </a:r>
            <a:endParaRPr sz="750">
              <a:latin typeface="Arial"/>
              <a:cs typeface="Arial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EFED557-B53B-42EA-8E6E-863121143D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8" y="0"/>
            <a:ext cx="9142331" cy="52338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325966" y="2768599"/>
            <a:ext cx="6688667" cy="7027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21"/>
              </a:spcBef>
            </a:pPr>
            <a:endParaRPr sz="500"/>
          </a:p>
          <a:p>
            <a:pPr marL="344195" marR="403218" indent="-57150">
              <a:lnSpc>
                <a:spcPts val="1100"/>
              </a:lnSpc>
              <a:spcBef>
                <a:spcPts val="55"/>
              </a:spcBef>
            </a:pPr>
            <a:r>
              <a:rPr sz="1000" dirty="0">
                <a:latin typeface="Calibri"/>
                <a:cs typeface="Calibri"/>
              </a:rPr>
              <a:t>-Sottoscritto </a:t>
            </a:r>
            <a:r>
              <a:rPr sz="1000" spc="0" dirty="0">
                <a:latin typeface="Calibri"/>
                <a:cs typeface="Calibri"/>
              </a:rPr>
              <a:t>da Ministro delle Infrastrutture e dei Trasporti e </a:t>
            </a:r>
            <a:r>
              <a:rPr sz="1000" b="1" spc="0" dirty="0">
                <a:latin typeface="Calibri"/>
                <a:cs typeface="Calibri"/>
              </a:rPr>
              <a:t>condiviso con il Ministero del lavoro e delle politiche sociali, ANCI</a:t>
            </a:r>
            <a:r>
              <a:rPr sz="1000" spc="0" dirty="0">
                <a:latin typeface="Calibri"/>
                <a:cs typeface="Calibri"/>
              </a:rPr>
              <a:t>, UPI,  Anas S.p.A., RFI, </a:t>
            </a:r>
            <a:r>
              <a:rPr sz="1000" b="1" spc="0" dirty="0">
                <a:latin typeface="Calibri"/>
                <a:cs typeface="Calibri"/>
              </a:rPr>
              <a:t>ANCE</a:t>
            </a:r>
            <a:r>
              <a:rPr sz="1000" spc="0" dirty="0">
                <a:latin typeface="Calibri"/>
                <a:cs typeface="Calibri"/>
              </a:rPr>
              <a:t>, Feneal Uil, Filca -</a:t>
            </a:r>
            <a:r>
              <a:rPr sz="1000" spc="-14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CISL e Fillea CGIL</a:t>
            </a:r>
            <a:endParaRPr sz="1000">
              <a:latin typeface="Calibri"/>
              <a:cs typeface="Calibri"/>
            </a:endParaRPr>
          </a:p>
          <a:p>
            <a:pPr marL="344195" marR="549816" indent="-57150">
              <a:lnSpc>
                <a:spcPts val="1100"/>
              </a:lnSpc>
              <a:spcBef>
                <a:spcPts val="229"/>
              </a:spcBef>
            </a:pPr>
            <a:r>
              <a:rPr sz="1000" dirty="0">
                <a:latin typeface="Calibri"/>
                <a:cs typeface="Calibri"/>
              </a:rPr>
              <a:t>-«</a:t>
            </a:r>
            <a:r>
              <a:rPr sz="1000" b="1" dirty="0">
                <a:latin typeface="Calibri"/>
                <a:cs typeface="Calibri"/>
              </a:rPr>
              <a:t>Le </a:t>
            </a:r>
            <a:r>
              <a:rPr sz="1000" b="1" spc="0" dirty="0">
                <a:latin typeface="Calibri"/>
                <a:cs typeface="Calibri"/>
              </a:rPr>
              <a:t>previsioni del presente protocollo rappresentano specificazione di settore rispetto alle previsioni generali contenute nel Protocollo del 14 marzo 2020, come integrato il successivo 24 aprile 2020</a:t>
            </a:r>
            <a:r>
              <a:rPr sz="1000" spc="0" dirty="0">
                <a:latin typeface="Calibri"/>
                <a:cs typeface="Calibri"/>
              </a:rPr>
              <a:t>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5966" y="2048933"/>
            <a:ext cx="6701367" cy="6561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5966" y="2768599"/>
            <a:ext cx="6688667" cy="7027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8300" y="3877733"/>
            <a:ext cx="6680200" cy="8593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2900" y="436033"/>
            <a:ext cx="6671732" cy="10456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006064" y="44236"/>
            <a:ext cx="1480916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es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no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ma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ti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v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7428" y="758253"/>
            <a:ext cx="5857220" cy="3725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24.04.2020 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ollo 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ondiviso di 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olame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azione delle misu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e per il 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-29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 e il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</a:pP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enime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 della diffusione del virus C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1950" b="1" spc="-4" baseline="210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-19 negli ambie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ti di l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50" b="1" spc="-9" baseline="210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950" b="1" spc="-14" baseline="21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950" b="1" spc="0" baseline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0311" y="1397149"/>
            <a:ext cx="6282448" cy="571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9850" indent="-57150">
              <a:lnSpc>
                <a:spcPts val="1100"/>
              </a:lnSpc>
              <a:spcBef>
                <a:spcPts val="55"/>
              </a:spcBef>
            </a:pPr>
            <a:r>
              <a:rPr sz="1000" dirty="0">
                <a:latin typeface="Calibri"/>
                <a:cs typeface="Calibri"/>
              </a:rPr>
              <a:t>-è </a:t>
            </a:r>
            <a:r>
              <a:rPr sz="1000" spc="0" dirty="0">
                <a:latin typeface="Calibri"/>
                <a:cs typeface="Calibri"/>
              </a:rPr>
              <a:t>stato integrato il "</a:t>
            </a:r>
            <a:r>
              <a:rPr sz="1000" i="1" spc="0" dirty="0">
                <a:latin typeface="Calibri"/>
                <a:cs typeface="Calibri"/>
              </a:rPr>
              <a:t>Protocollo</a:t>
            </a:r>
            <a:r>
              <a:rPr sz="1000" i="1" spc="15" dirty="0">
                <a:latin typeface="Calibri"/>
                <a:cs typeface="Calibri"/>
              </a:rPr>
              <a:t> </a:t>
            </a:r>
            <a:r>
              <a:rPr sz="1000" i="1" spc="0" dirty="0">
                <a:latin typeface="Calibri"/>
                <a:cs typeface="Calibri"/>
              </a:rPr>
              <a:t>condiviso di regolazione delle misure per il contrasto e il contenimento della diffusione del virus Covid-19 negli ambienti di lavoro</a:t>
            </a:r>
            <a:r>
              <a:rPr sz="1000" spc="0" dirty="0">
                <a:latin typeface="Calibri"/>
                <a:cs typeface="Calibri"/>
              </a:rPr>
              <a:t>"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sottoscritto su invito del Presidente del Consiglio dei ministri, del Ministro dell'economia,</a:t>
            </a:r>
            <a:r>
              <a:rPr sz="1000" spc="28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del Ministro del lavoro e delle politiche sociali, del Ministro dello sviluppo economico e del Ministro</a:t>
            </a:r>
            <a:endParaRPr sz="1000">
              <a:latin typeface="Calibri"/>
              <a:cs typeface="Calibri"/>
            </a:endParaRPr>
          </a:p>
          <a:p>
            <a:pPr marL="69850" marR="10554">
              <a:lnSpc>
                <a:spcPts val="1150"/>
              </a:lnSpc>
              <a:spcBef>
                <a:spcPts val="2"/>
              </a:spcBef>
            </a:pPr>
            <a:r>
              <a:rPr sz="1500" spc="0" baseline="2730" dirty="0">
                <a:latin typeface="Calibri"/>
                <a:cs typeface="Calibri"/>
              </a:rPr>
              <a:t>della salute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7868" y="2168448"/>
            <a:ext cx="6399989" cy="3725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24.04.2020 </a:t>
            </a:r>
            <a:r>
              <a:rPr sz="1950" b="1" spc="0" baseline="2100" dirty="0">
                <a:latin typeface="Calibri"/>
                <a:cs typeface="Calibri"/>
              </a:rPr>
              <a:t>P</a:t>
            </a:r>
            <a:r>
              <a:rPr sz="1950" b="1" spc="-14" baseline="2100" dirty="0">
                <a:latin typeface="Calibri"/>
                <a:cs typeface="Calibri"/>
              </a:rPr>
              <a:t>r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ollo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ondiviso di </a:t>
            </a:r>
            <a:r>
              <a:rPr sz="1950" b="1" spc="-14" baseline="2100" dirty="0">
                <a:latin typeface="Calibri"/>
                <a:cs typeface="Calibri"/>
              </a:rPr>
              <a:t>r</a:t>
            </a:r>
            <a:r>
              <a:rPr sz="1950" b="1" spc="0" baseline="2100" dirty="0">
                <a:latin typeface="Calibri"/>
                <a:cs typeface="Calibri"/>
              </a:rPr>
              <a:t>e</a:t>
            </a:r>
            <a:r>
              <a:rPr sz="1950" b="1" spc="-9" baseline="2100" dirty="0">
                <a:latin typeface="Calibri"/>
                <a:cs typeface="Calibri"/>
              </a:rPr>
              <a:t>g</a:t>
            </a:r>
            <a:r>
              <a:rPr sz="1950" b="1" spc="0" baseline="2100" dirty="0">
                <a:latin typeface="Calibri"/>
                <a:cs typeface="Calibri"/>
              </a:rPr>
              <a:t>olame</a:t>
            </a:r>
            <a:r>
              <a:rPr sz="1950" b="1" spc="-14" baseline="2100" dirty="0">
                <a:latin typeface="Calibri"/>
                <a:cs typeface="Calibri"/>
              </a:rPr>
              <a:t>n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azione per il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o</a:t>
            </a:r>
            <a:r>
              <a:rPr sz="1950" b="1" spc="-9" baseline="2100" dirty="0">
                <a:latin typeface="Calibri"/>
                <a:cs typeface="Calibri"/>
              </a:rPr>
              <a:t>n</a:t>
            </a:r>
            <a:r>
              <a:rPr sz="1950" b="1" spc="-14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enime</a:t>
            </a:r>
            <a:r>
              <a:rPr sz="1950" b="1" spc="-14" baseline="2100" dirty="0">
                <a:latin typeface="Calibri"/>
                <a:cs typeface="Calibri"/>
              </a:rPr>
              <a:t>n</a:t>
            </a:r>
            <a:r>
              <a:rPr sz="1950" b="1" spc="-9" baseline="2100" dirty="0">
                <a:latin typeface="Calibri"/>
                <a:cs typeface="Calibri"/>
              </a:rPr>
              <a:t>t</a:t>
            </a:r>
            <a:r>
              <a:rPr sz="1950" b="1" spc="0" baseline="2100" dirty="0">
                <a:latin typeface="Calibri"/>
                <a:cs typeface="Calibri"/>
              </a:rPr>
              <a:t>o della diffusione del</a:t>
            </a:r>
            <a:endParaRPr sz="1300">
              <a:latin typeface="Calibri"/>
              <a:cs typeface="Calibri"/>
            </a:endParaRPr>
          </a:p>
          <a:p>
            <a:pPr marL="12700" marR="24764">
              <a:lnSpc>
                <a:spcPts val="1435"/>
              </a:lnSpc>
            </a:pPr>
            <a:r>
              <a:rPr sz="1950" b="1" spc="-9" baseline="2100" dirty="0">
                <a:latin typeface="Calibri"/>
                <a:cs typeface="Calibri"/>
              </a:rPr>
              <a:t>C</a:t>
            </a:r>
            <a:r>
              <a:rPr sz="1950" b="1" spc="-19" baseline="2100" dirty="0">
                <a:latin typeface="Calibri"/>
                <a:cs typeface="Calibri"/>
              </a:rPr>
              <a:t>O</a:t>
            </a:r>
            <a:r>
              <a:rPr sz="1950" b="1" spc="0" baseline="2100" dirty="0">
                <a:latin typeface="Calibri"/>
                <a:cs typeface="Calibri"/>
              </a:rPr>
              <a:t>VID -</a:t>
            </a:r>
            <a:r>
              <a:rPr sz="1950" b="1" spc="-182" baseline="2100" dirty="0">
                <a:latin typeface="Calibri"/>
                <a:cs typeface="Calibri"/>
              </a:rPr>
              <a:t> </a:t>
            </a:r>
            <a:r>
              <a:rPr sz="1950" b="1" spc="0" baseline="2100" dirty="0">
                <a:latin typeface="Calibri"/>
                <a:cs typeface="Calibri"/>
              </a:rPr>
              <a:t>19 nei </a:t>
            </a:r>
            <a:r>
              <a:rPr sz="1950" b="1" spc="-4" baseline="2100" dirty="0">
                <a:latin typeface="Calibri"/>
                <a:cs typeface="Calibri"/>
              </a:rPr>
              <a:t>c</a:t>
            </a:r>
            <a:r>
              <a:rPr sz="1950" b="1" spc="0" baseline="2100" dirty="0">
                <a:latin typeface="Calibri"/>
                <a:cs typeface="Calibri"/>
              </a:rPr>
              <a:t>a</a:t>
            </a:r>
            <a:r>
              <a:rPr sz="1950" b="1" spc="-9" baseline="2100" dirty="0">
                <a:latin typeface="Calibri"/>
                <a:cs typeface="Calibri"/>
              </a:rPr>
              <a:t>n</a:t>
            </a:r>
            <a:r>
              <a:rPr sz="1950" b="1" spc="0" baseline="2100" dirty="0">
                <a:latin typeface="Calibri"/>
                <a:cs typeface="Calibri"/>
              </a:rPr>
              <a:t>tieri edili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854" y="3009931"/>
            <a:ext cx="1256174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65"/>
              </a:lnSpc>
              <a:spcBef>
                <a:spcPts val="73"/>
              </a:spcBef>
            </a:pPr>
            <a:r>
              <a:rPr sz="1950" spc="0" baseline="2100" dirty="0">
                <a:solidFill>
                  <a:srgbClr val="FFFFFF"/>
                </a:solidFill>
                <a:latin typeface="Calibri"/>
                <a:cs typeface="Calibri"/>
              </a:rPr>
              <a:t>DPCM 26.04.2020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284" y="4010514"/>
            <a:ext cx="1885715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sz="2700" b="1" spc="100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isu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99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ma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36806" y="4010514"/>
            <a:ext cx="4466741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att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700" b="1" spc="99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700" b="1" spc="-25" baseline="3034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3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dell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nor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me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Igien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10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4" baseline="3034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ubbli</a:t>
            </a:r>
            <a:r>
              <a:rPr sz="2700" b="1" spc="-9" baseline="303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6284" y="4281490"/>
            <a:ext cx="4457625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700" b="1" spc="-9" baseline="303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700" b="1" spc="-3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700" b="1" spc="-25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din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at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 a</a:t>
            </a:r>
            <a:r>
              <a:rPr sz="2700" b="1" spc="4" baseline="30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quell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Igien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Occup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zion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-4" baseline="303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64581" y="0"/>
            <a:ext cx="1562792" cy="5118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5143499"/>
          </a:xfrm>
          <a:custGeom>
            <a:avLst/>
            <a:gdLst/>
            <a:ahLst/>
            <a:cxnLst/>
            <a:rect l="l" t="t" r="r" b="b"/>
            <a:pathLst>
              <a:path w="9143999" h="5143499">
                <a:moveTo>
                  <a:pt x="9143999" y="0"/>
                </a:moveTo>
                <a:lnTo>
                  <a:pt x="0" y="0"/>
                </a:lnTo>
                <a:lnTo>
                  <a:pt x="0" y="5143499"/>
                </a:lnTo>
                <a:lnTo>
                  <a:pt x="9143999" y="5143499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46919" y="2776526"/>
            <a:ext cx="3705575" cy="584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D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P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M</a:t>
            </a:r>
            <a:r>
              <a:rPr sz="4400" spc="-209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89" dirty="0">
                <a:solidFill>
                  <a:srgbClr val="C00000"/>
                </a:solidFill>
                <a:latin typeface="Arial Narrow"/>
                <a:cs typeface="Arial Narrow"/>
              </a:rPr>
              <a:t>26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.</a:t>
            </a:r>
            <a:r>
              <a:rPr sz="4400" spc="-89" dirty="0">
                <a:solidFill>
                  <a:srgbClr val="C00000"/>
                </a:solidFill>
                <a:latin typeface="Arial Narrow"/>
                <a:cs typeface="Arial Narrow"/>
              </a:rPr>
              <a:t>04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.</a:t>
            </a:r>
            <a:r>
              <a:rPr sz="4400" spc="-89" dirty="0">
                <a:solidFill>
                  <a:srgbClr val="C00000"/>
                </a:solidFill>
                <a:latin typeface="Arial Narrow"/>
                <a:cs typeface="Arial Narrow"/>
              </a:rPr>
              <a:t>202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0</a:t>
            </a:r>
            <a:endParaRPr sz="44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4366" y="2260600"/>
            <a:ext cx="7065432" cy="546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4366" y="3026832"/>
            <a:ext cx="7065432" cy="5460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4366" y="482600"/>
            <a:ext cx="7065432" cy="546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4366" y="1248832"/>
            <a:ext cx="7065432" cy="546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244189" y="44236"/>
            <a:ext cx="1243351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26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.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.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0522" y="610430"/>
            <a:ext cx="6748214" cy="4044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2859">
              <a:lnSpc>
                <a:spcPts val="1780"/>
              </a:lnSpc>
              <a:spcBef>
                <a:spcPts val="89"/>
              </a:spcBef>
            </a:pPr>
            <a:r>
              <a:rPr sz="2400" spc="-125" baseline="1706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19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2400" spc="-125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À SOSP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endParaRPr sz="1600">
              <a:latin typeface="Calibri"/>
              <a:cs typeface="Calibri"/>
            </a:endParaRPr>
          </a:p>
          <a:p>
            <a:pPr marL="266785" marR="320933" indent="-114300">
              <a:lnSpc>
                <a:spcPts val="1300"/>
              </a:lnSpc>
              <a:spcBef>
                <a:spcPts val="722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Sull</a:t>
            </a:r>
            <a:r>
              <a:rPr sz="1200" spc="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i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erri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orio nazionale sono sospese tu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 le 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tivi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odu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e indu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triali e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omme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ciali, </a:t>
            </a:r>
            <a:r>
              <a:rPr sz="1200" b="1" spc="0" dirty="0">
                <a:latin typeface="Calibri"/>
                <a:cs typeface="Calibri"/>
              </a:rPr>
              <a:t>ad ecc</a:t>
            </a:r>
            <a:r>
              <a:rPr sz="1200" b="1" spc="-14" dirty="0">
                <a:latin typeface="Calibri"/>
                <a:cs typeface="Calibri"/>
              </a:rPr>
              <a:t>e</a:t>
            </a:r>
            <a:r>
              <a:rPr sz="1200" b="1" spc="0" dirty="0">
                <a:latin typeface="Calibri"/>
                <a:cs typeface="Calibri"/>
              </a:rPr>
              <a:t>zione di quelle indi</a:t>
            </a: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-9" dirty="0">
                <a:latin typeface="Calibri"/>
                <a:cs typeface="Calibri"/>
              </a:rPr>
              <a:t>a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 nell</a:t>
            </a:r>
            <a:r>
              <a:rPr sz="1200" b="1" spc="-75" dirty="0">
                <a:latin typeface="Calibri"/>
                <a:cs typeface="Calibri"/>
              </a:rPr>
              <a:t>’</a:t>
            </a:r>
            <a:r>
              <a:rPr sz="1200" b="1" spc="0" dirty="0">
                <a:latin typeface="Calibri"/>
                <a:cs typeface="Calibri"/>
              </a:rPr>
              <a:t>alle</a:t>
            </a:r>
            <a:r>
              <a:rPr sz="1200" b="1" spc="-19" dirty="0">
                <a:latin typeface="Calibri"/>
                <a:cs typeface="Calibri"/>
              </a:rPr>
              <a:t>g</a:t>
            </a:r>
            <a:r>
              <a:rPr sz="1200" b="1" spc="-9" dirty="0">
                <a:latin typeface="Calibri"/>
                <a:cs typeface="Calibri"/>
              </a:rPr>
              <a:t>at</a:t>
            </a:r>
            <a:r>
              <a:rPr sz="1200" b="1" spc="0" dirty="0">
                <a:latin typeface="Calibri"/>
                <a:cs typeface="Calibri"/>
              </a:rPr>
              <a:t>o 3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656"/>
              </a:spcBef>
            </a:pP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600" spc="-1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2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4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O 3 (</a:t>
            </a:r>
            <a:r>
              <a:rPr sz="1600" spc="-12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1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1600" spc="-12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À </a:t>
            </a:r>
            <a:r>
              <a:rPr sz="1600" spc="-1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ONSENTITE)</a:t>
            </a:r>
            <a:endParaRPr sz="1600">
              <a:latin typeface="Calibri"/>
              <a:cs typeface="Calibri"/>
            </a:endParaRPr>
          </a:p>
          <a:p>
            <a:pPr marL="152485" marR="22859">
              <a:lnSpc>
                <a:spcPct val="101725"/>
              </a:lnSpc>
              <a:spcBef>
                <a:spcPts val="643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41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TRUZIONE DI EDIFICI</a:t>
            </a:r>
            <a:endParaRPr sz="1200">
              <a:latin typeface="Calibri"/>
              <a:cs typeface="Calibri"/>
            </a:endParaRPr>
          </a:p>
          <a:p>
            <a:pPr marL="152485" marR="22859">
              <a:lnSpc>
                <a:spcPct val="101725"/>
              </a:lnSpc>
              <a:spcBef>
                <a:spcPts val="13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42 ING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GNERIA CIVILE</a:t>
            </a:r>
            <a:endParaRPr sz="1200">
              <a:latin typeface="Calibri"/>
              <a:cs typeface="Calibri"/>
            </a:endParaRPr>
          </a:p>
          <a:p>
            <a:pPr marL="152485" marR="22859">
              <a:lnSpc>
                <a:spcPct val="101725"/>
              </a:lnSpc>
              <a:spcBef>
                <a:spcPts val="1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43 L</a:t>
            </a:r>
            <a:r>
              <a:rPr sz="1200" spc="-50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ORI DI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TRUZIONE SP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CIALIZ</a:t>
            </a:r>
            <a:r>
              <a:rPr sz="1200" spc="-4" dirty="0">
                <a:latin typeface="Calibri"/>
                <a:cs typeface="Calibri"/>
              </a:rPr>
              <a:t>Z</a:t>
            </a:r>
            <a:r>
              <a:rPr sz="1200" spc="-94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TI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681"/>
              </a:spcBef>
            </a:pPr>
            <a:r>
              <a:rPr sz="1600" spc="-12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1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1600" spc="-12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À P</a:t>
            </a:r>
            <a:r>
              <a:rPr sz="1600" spc="-1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OPEDEUTICHE ALLA RIAPE</a:t>
            </a:r>
            <a:r>
              <a:rPr sz="1600" spc="-1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0" dirty="0">
                <a:solidFill>
                  <a:srgbClr val="FFFFFF"/>
                </a:solidFill>
                <a:latin typeface="Calibri"/>
                <a:cs typeface="Calibri"/>
              </a:rPr>
              <a:t>TURA</a:t>
            </a:r>
            <a:endParaRPr sz="1600">
              <a:latin typeface="Calibri"/>
              <a:cs typeface="Calibri"/>
            </a:endParaRPr>
          </a:p>
          <a:p>
            <a:pPr marL="266785" marR="34912" indent="-114300">
              <a:lnSpc>
                <a:spcPts val="1300"/>
              </a:lnSpc>
              <a:spcBef>
                <a:spcPts val="811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Le imp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ese, che rip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endono la lo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tivi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a parti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dal </a:t>
            </a:r>
            <a:r>
              <a:rPr sz="1200" b="1" spc="0" dirty="0">
                <a:latin typeface="Calibri"/>
                <a:cs typeface="Calibri"/>
              </a:rPr>
              <a:t>4 ma</a:t>
            </a:r>
            <a:r>
              <a:rPr sz="1200" b="1" spc="9" dirty="0">
                <a:latin typeface="Calibri"/>
                <a:cs typeface="Calibri"/>
              </a:rPr>
              <a:t>g</a:t>
            </a:r>
            <a:r>
              <a:rPr sz="1200" b="1" spc="0" dirty="0">
                <a:latin typeface="Calibri"/>
                <a:cs typeface="Calibri"/>
              </a:rPr>
              <a:t>gio 2020</a:t>
            </a:r>
            <a:r>
              <a:rPr sz="1200" spc="0" dirty="0">
                <a:latin typeface="Calibri"/>
                <a:cs typeface="Calibri"/>
              </a:rPr>
              <a:t>, possono </a:t>
            </a:r>
            <a:r>
              <a:rPr sz="1200" spc="-19" dirty="0">
                <a:latin typeface="Calibri"/>
                <a:cs typeface="Calibri"/>
              </a:rPr>
              <a:t>s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ol</a:t>
            </a:r>
            <a:r>
              <a:rPr sz="1200" spc="-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tu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e le 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tivi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opedeutiche alla riapertu</a:t>
            </a:r>
            <a:r>
              <a:rPr sz="1200" spc="-25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a a parti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dalla d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 del </a:t>
            </a:r>
            <a:r>
              <a:rPr sz="1200" b="1" spc="0" dirty="0">
                <a:latin typeface="Calibri"/>
                <a:cs typeface="Calibri"/>
              </a:rPr>
              <a:t>27 aprile 2020</a:t>
            </a:r>
            <a:endParaRPr sz="1200">
              <a:latin typeface="Calibri"/>
              <a:cs typeface="Calibri"/>
            </a:endParaRPr>
          </a:p>
          <a:p>
            <a:pPr marL="12700" marR="22859">
              <a:lnSpc>
                <a:spcPct val="101725"/>
              </a:lnSpc>
              <a:spcBef>
                <a:spcPts val="656"/>
              </a:spcBef>
            </a:pPr>
            <a:r>
              <a:rPr sz="1600" b="1" spc="-1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b="1" spc="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b="1" spc="-2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b="1" spc="0" dirty="0">
                <a:solidFill>
                  <a:srgbClr val="FFFFFF"/>
                </a:solidFill>
                <a:latin typeface="Calibri"/>
                <a:cs typeface="Calibri"/>
              </a:rPr>
              <a:t>CUZIONE E MONI</a:t>
            </a:r>
            <a:r>
              <a:rPr sz="1600" b="1" spc="-3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b="1" spc="0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1600" b="1" spc="-1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b="1" spc="0" dirty="0">
                <a:solidFill>
                  <a:srgbClr val="FFFFFF"/>
                </a:solidFill>
                <a:latin typeface="Calibri"/>
                <a:cs typeface="Calibri"/>
              </a:rPr>
              <a:t>GGIO DELLE MISURE</a:t>
            </a:r>
            <a:endParaRPr sz="1600">
              <a:latin typeface="Calibri"/>
              <a:cs typeface="Calibri"/>
            </a:endParaRPr>
          </a:p>
          <a:p>
            <a:pPr marL="266785" marR="102676" indent="-114300">
              <a:lnSpc>
                <a:spcPts val="1491"/>
              </a:lnSpc>
              <a:spcBef>
                <a:spcPts val="754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Il </a:t>
            </a:r>
            <a:r>
              <a:rPr sz="1200" b="1" spc="0" dirty="0">
                <a:latin typeface="Calibri"/>
                <a:cs typeface="Calibri"/>
              </a:rPr>
              <a:t>p</a:t>
            </a:r>
            <a:r>
              <a:rPr sz="1200" b="1" spc="-9" dirty="0">
                <a:latin typeface="Calibri"/>
                <a:cs typeface="Calibri"/>
              </a:rPr>
              <a:t>re</a:t>
            </a:r>
            <a:r>
              <a:rPr sz="1200" b="1" spc="-19" dirty="0">
                <a:latin typeface="Calibri"/>
                <a:cs typeface="Calibri"/>
              </a:rPr>
              <a:t>f</a:t>
            </a:r>
            <a:r>
              <a:rPr sz="1200" b="1" spc="-4" dirty="0">
                <a:latin typeface="Calibri"/>
                <a:cs typeface="Calibri"/>
              </a:rPr>
              <a:t>e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 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erri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orialme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 </a:t>
            </a: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omp</a:t>
            </a:r>
            <a:r>
              <a:rPr sz="1200" b="1" spc="-4" dirty="0">
                <a:latin typeface="Calibri"/>
                <a:cs typeface="Calibri"/>
              </a:rPr>
              <a:t>e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, i</a:t>
            </a:r>
            <a:r>
              <a:rPr sz="1200" spc="-4" dirty="0">
                <a:latin typeface="Calibri"/>
                <a:cs typeface="Calibri"/>
              </a:rPr>
              <a:t>n</a:t>
            </a:r>
            <a:r>
              <a:rPr sz="1200" spc="-25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ormando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ti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ame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 il Mini</a:t>
            </a:r>
            <a:r>
              <a:rPr sz="1200" spc="-14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t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 dell</a:t>
            </a:r>
            <a:r>
              <a:rPr sz="1200" spc="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i</a:t>
            </a:r>
            <a:r>
              <a:rPr sz="1200" spc="-9" dirty="0">
                <a:latin typeface="Calibri"/>
                <a:cs typeface="Calibri"/>
              </a:rPr>
              <a:t>nt</a:t>
            </a:r>
            <a:r>
              <a:rPr sz="1200" spc="0" dirty="0">
                <a:latin typeface="Calibri"/>
                <a:cs typeface="Calibri"/>
              </a:rPr>
              <a:t>ern</a:t>
            </a:r>
            <a:r>
              <a:rPr sz="1200" spc="-19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,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assicu</a:t>
            </a:r>
            <a:r>
              <a:rPr sz="1200" b="1" spc="-25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a </a:t>
            </a:r>
            <a:endParaRPr sz="1200">
              <a:latin typeface="Calibri"/>
              <a:cs typeface="Calibri"/>
            </a:endParaRPr>
          </a:p>
          <a:p>
            <a:pPr marL="266785" marR="102676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l</a:t>
            </a:r>
            <a:r>
              <a:rPr sz="1200" b="1" spc="-79" dirty="0">
                <a:latin typeface="Calibri"/>
                <a:cs typeface="Calibri"/>
              </a:rPr>
              <a:t>’</a:t>
            </a:r>
            <a:r>
              <a:rPr sz="1200" b="1" spc="0" dirty="0">
                <a:latin typeface="Calibri"/>
                <a:cs typeface="Calibri"/>
              </a:rPr>
              <a:t>esecuzione delle misu</a:t>
            </a:r>
            <a:r>
              <a:rPr sz="1200" b="1" spc="-9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 di cui al p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ese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 dec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-4" dirty="0">
                <a:latin typeface="Calibri"/>
                <a:cs typeface="Calibri"/>
              </a:rPr>
              <a:t>e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-14" dirty="0">
                <a:latin typeface="Calibri"/>
                <a:cs typeface="Calibri"/>
              </a:rPr>
              <a:t>o</a:t>
            </a:r>
            <a:r>
              <a:rPr sz="1200" b="1" spc="0" dirty="0">
                <a:latin typeface="Calibri"/>
                <a:cs typeface="Calibri"/>
              </a:rPr>
              <a:t>, nonché moni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o</a:t>
            </a:r>
            <a:r>
              <a:rPr sz="1200" b="1" spc="-25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a l</a:t>
            </a:r>
            <a:r>
              <a:rPr sz="1200" b="1" spc="-69" dirty="0">
                <a:latin typeface="Calibri"/>
                <a:cs typeface="Calibri"/>
              </a:rPr>
              <a:t>’</a:t>
            </a:r>
            <a:r>
              <a:rPr sz="1200" b="1" spc="-9" dirty="0">
                <a:latin typeface="Calibri"/>
                <a:cs typeface="Calibri"/>
              </a:rPr>
              <a:t>a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tuazione delle 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</a:t>
            </a:r>
            <a:r>
              <a:rPr sz="1200" b="1" spc="-14" dirty="0">
                <a:latin typeface="Calibri"/>
                <a:cs typeface="Calibri"/>
              </a:rPr>
              <a:t>s</a:t>
            </a:r>
            <a:r>
              <a:rPr sz="1200" b="1" spc="-9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a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0" dirty="0">
                <a:latin typeface="Calibri"/>
                <a:cs typeface="Calibri"/>
              </a:rPr>
              <a:t>ti </a:t>
            </a:r>
            <a:endParaRPr sz="1200">
              <a:latin typeface="Calibri"/>
              <a:cs typeface="Calibri"/>
            </a:endParaRPr>
          </a:p>
          <a:p>
            <a:pPr marL="266785" marR="102676">
              <a:lnSpc>
                <a:spcPts val="1491"/>
              </a:lnSpc>
            </a:pPr>
            <a:r>
              <a:rPr sz="1200" b="1" spc="0" dirty="0">
                <a:latin typeface="Calibri"/>
                <a:cs typeface="Calibri"/>
              </a:rPr>
              <a:t>misu</a:t>
            </a:r>
            <a:r>
              <a:rPr sz="1200" b="1" spc="-14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e da par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 delle ammini</a:t>
            </a:r>
            <a:r>
              <a:rPr sz="1200" b="1" spc="-14" dirty="0">
                <a:latin typeface="Calibri"/>
                <a:cs typeface="Calibri"/>
              </a:rPr>
              <a:t>s</a:t>
            </a:r>
            <a:r>
              <a:rPr sz="1200" b="1" spc="0" dirty="0">
                <a:latin typeface="Calibri"/>
                <a:cs typeface="Calibri"/>
              </a:rPr>
              <a:t>t</a:t>
            </a:r>
            <a:r>
              <a:rPr sz="1200" b="1" spc="-25" dirty="0">
                <a:latin typeface="Calibri"/>
                <a:cs typeface="Calibri"/>
              </a:rPr>
              <a:t>r</a:t>
            </a:r>
            <a:r>
              <a:rPr sz="1200" b="1" spc="0" dirty="0">
                <a:latin typeface="Calibri"/>
                <a:cs typeface="Calibri"/>
              </a:rPr>
              <a:t>azioni </a:t>
            </a:r>
            <a:r>
              <a:rPr sz="1200" b="1" spc="-4" dirty="0">
                <a:latin typeface="Calibri"/>
                <a:cs typeface="Calibri"/>
              </a:rPr>
              <a:t>c</a:t>
            </a:r>
            <a:r>
              <a:rPr sz="1200" b="1" spc="0" dirty="0">
                <a:latin typeface="Calibri"/>
                <a:cs typeface="Calibri"/>
              </a:rPr>
              <a:t>omp</a:t>
            </a:r>
            <a:r>
              <a:rPr sz="1200" b="1" spc="-4" dirty="0">
                <a:latin typeface="Calibri"/>
                <a:cs typeface="Calibri"/>
              </a:rPr>
              <a:t>e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</a:t>
            </a:r>
            <a:r>
              <a:rPr sz="1200" b="1" spc="-9" dirty="0">
                <a:latin typeface="Calibri"/>
                <a:cs typeface="Calibri"/>
              </a:rPr>
              <a:t>n</a:t>
            </a:r>
            <a:r>
              <a:rPr sz="1200" b="1" spc="0" dirty="0">
                <a:latin typeface="Calibri"/>
                <a:cs typeface="Calibri"/>
              </a:rPr>
              <a:t>t</a:t>
            </a:r>
            <a:r>
              <a:rPr sz="1200" b="1" spc="9" dirty="0">
                <a:latin typeface="Calibri"/>
                <a:cs typeface="Calibri"/>
              </a:rPr>
              <a:t>i</a:t>
            </a:r>
            <a:r>
              <a:rPr sz="1200" spc="0" dirty="0">
                <a:latin typeface="Calibri"/>
                <a:cs typeface="Calibri"/>
              </a:rPr>
              <a:t>. Il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-9" dirty="0">
                <a:latin typeface="Calibri"/>
                <a:cs typeface="Calibri"/>
              </a:rPr>
              <a:t>e</a:t>
            </a:r>
            <a:r>
              <a:rPr sz="1200" spc="-29" dirty="0">
                <a:latin typeface="Calibri"/>
                <a:cs typeface="Calibri"/>
              </a:rPr>
              <a:t>f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 si </a:t>
            </a:r>
            <a:r>
              <a:rPr sz="1200" spc="-19" dirty="0">
                <a:latin typeface="Calibri"/>
                <a:cs typeface="Calibri"/>
              </a:rPr>
              <a:t>a</a:t>
            </a:r>
            <a:r>
              <a:rPr sz="1200" spc="4" dirty="0">
                <a:latin typeface="Calibri"/>
                <a:cs typeface="Calibri"/>
              </a:rPr>
              <a:t>v</a:t>
            </a:r>
            <a:r>
              <a:rPr sz="1200" spc="-14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ale delle </a:t>
            </a:r>
            <a:r>
              <a:rPr sz="1200" spc="-25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or</a:t>
            </a:r>
            <a:r>
              <a:rPr sz="1200" spc="-25" dirty="0">
                <a:latin typeface="Calibri"/>
                <a:cs typeface="Calibri"/>
              </a:rPr>
              <a:t>z</a:t>
            </a:r>
            <a:r>
              <a:rPr sz="1200" spc="0" dirty="0">
                <a:latin typeface="Calibri"/>
                <a:cs typeface="Calibri"/>
              </a:rPr>
              <a:t>e di polizia,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 il </a:t>
            </a:r>
            <a:endParaRPr sz="1200">
              <a:latin typeface="Calibri"/>
              <a:cs typeface="Calibri"/>
            </a:endParaRPr>
          </a:p>
          <a:p>
            <a:pPr marL="266785" marR="102676">
              <a:lnSpc>
                <a:spcPts val="1491"/>
              </a:lnSpc>
            </a:pPr>
            <a:r>
              <a:rPr sz="1200" spc="0" dirty="0">
                <a:latin typeface="Calibri"/>
                <a:cs typeface="Calibri"/>
              </a:rPr>
              <a:t>possibile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so del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orpo nazionale dei vigili del fuo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 e, per la </a:t>
            </a:r>
            <a:r>
              <a:rPr sz="1200" b="1" spc="0" dirty="0">
                <a:latin typeface="Calibri"/>
                <a:cs typeface="Calibri"/>
              </a:rPr>
              <a:t>salu</a:t>
            </a:r>
            <a:r>
              <a:rPr sz="1200" b="1" spc="-14" dirty="0">
                <a:latin typeface="Calibri"/>
                <a:cs typeface="Calibri"/>
              </a:rPr>
              <a:t>t</a:t>
            </a:r>
            <a:r>
              <a:rPr sz="1200" b="1" spc="0" dirty="0">
                <a:latin typeface="Calibri"/>
                <a:cs typeface="Calibri"/>
              </a:rPr>
              <a:t>e e sicu</a:t>
            </a:r>
            <a:r>
              <a:rPr sz="1200" b="1" spc="-9" dirty="0">
                <a:latin typeface="Calibri"/>
                <a:cs typeface="Calibri"/>
              </a:rPr>
              <a:t>re</a:t>
            </a:r>
            <a:r>
              <a:rPr sz="1200" b="1" spc="0" dirty="0">
                <a:latin typeface="Calibri"/>
                <a:cs typeface="Calibri"/>
              </a:rPr>
              <a:t>z</a:t>
            </a:r>
            <a:r>
              <a:rPr sz="1200" b="1" spc="-14" dirty="0">
                <a:latin typeface="Calibri"/>
                <a:cs typeface="Calibri"/>
              </a:rPr>
              <a:t>z</a:t>
            </a:r>
            <a:r>
              <a:rPr sz="1200" b="1" spc="0" dirty="0">
                <a:latin typeface="Calibri"/>
                <a:cs typeface="Calibri"/>
              </a:rPr>
              <a:t>a nei luoghi di</a:t>
            </a:r>
            <a:endParaRPr sz="1200">
              <a:latin typeface="Calibri"/>
              <a:cs typeface="Calibri"/>
            </a:endParaRPr>
          </a:p>
          <a:p>
            <a:pPr marL="266785">
              <a:lnSpc>
                <a:spcPts val="1330"/>
              </a:lnSpc>
            </a:pPr>
            <a:r>
              <a:rPr sz="1800" b="1" spc="0" baseline="2275" dirty="0">
                <a:latin typeface="Calibri"/>
                <a:cs typeface="Calibri"/>
              </a:rPr>
              <a:t>l</a:t>
            </a:r>
            <a:r>
              <a:rPr sz="1800" b="1" spc="-14" baseline="2275" dirty="0">
                <a:latin typeface="Calibri"/>
                <a:cs typeface="Calibri"/>
              </a:rPr>
              <a:t>a</a:t>
            </a:r>
            <a:r>
              <a:rPr sz="1800" b="1" spc="-9" baseline="2275" dirty="0">
                <a:latin typeface="Calibri"/>
                <a:cs typeface="Calibri"/>
              </a:rPr>
              <a:t>v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-14" baseline="2275" dirty="0">
                <a:latin typeface="Calibri"/>
                <a:cs typeface="Calibri"/>
              </a:rPr>
              <a:t>r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spc="0" baseline="2275" dirty="0">
                <a:latin typeface="Calibri"/>
                <a:cs typeface="Calibri"/>
              </a:rPr>
              <a:t>, dell'</a:t>
            </a:r>
            <a:r>
              <a:rPr sz="1800" b="1" spc="0" baseline="2275" dirty="0">
                <a:latin typeface="Calibri"/>
                <a:cs typeface="Calibri"/>
              </a:rPr>
              <a:t>isp</a:t>
            </a:r>
            <a:r>
              <a:rPr sz="1800" b="1" spc="-4" baseline="2275" dirty="0">
                <a:latin typeface="Calibri"/>
                <a:cs typeface="Calibri"/>
              </a:rPr>
              <a:t>e</a:t>
            </a:r>
            <a:r>
              <a:rPr sz="1800" b="1" spc="-14" baseline="2275" dirty="0">
                <a:latin typeface="Calibri"/>
                <a:cs typeface="Calibri"/>
              </a:rPr>
              <a:t>t</a:t>
            </a:r>
            <a:r>
              <a:rPr sz="1800" b="1" spc="-9" baseline="2275" dirty="0">
                <a:latin typeface="Calibri"/>
                <a:cs typeface="Calibri"/>
              </a:rPr>
              <a:t>t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-25" baseline="2275" dirty="0">
                <a:latin typeface="Calibri"/>
                <a:cs typeface="Calibri"/>
              </a:rPr>
              <a:t>r</a:t>
            </a:r>
            <a:r>
              <a:rPr sz="1800" b="1" spc="-9" baseline="2275" dirty="0">
                <a:latin typeface="Calibri"/>
                <a:cs typeface="Calibri"/>
              </a:rPr>
              <a:t>at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34" baseline="2275" dirty="0">
                <a:latin typeface="Calibri"/>
                <a:cs typeface="Calibri"/>
              </a:rPr>
              <a:t> </a:t>
            </a:r>
            <a:r>
              <a:rPr sz="1800" b="1" spc="0" baseline="2275" dirty="0">
                <a:latin typeface="Calibri"/>
                <a:cs typeface="Calibri"/>
              </a:rPr>
              <a:t>nazionale</a:t>
            </a:r>
            <a:r>
              <a:rPr sz="1800" b="1" spc="4" baseline="2275" dirty="0">
                <a:latin typeface="Calibri"/>
                <a:cs typeface="Calibri"/>
              </a:rPr>
              <a:t> </a:t>
            </a:r>
            <a:r>
              <a:rPr sz="1800" b="1" spc="0" baseline="2275" dirty="0">
                <a:latin typeface="Calibri"/>
                <a:cs typeface="Calibri"/>
              </a:rPr>
              <a:t>del l</a:t>
            </a:r>
            <a:r>
              <a:rPr sz="1800" b="1" spc="-14" baseline="2275" dirty="0">
                <a:latin typeface="Calibri"/>
                <a:cs typeface="Calibri"/>
              </a:rPr>
              <a:t>a</a:t>
            </a:r>
            <a:r>
              <a:rPr sz="1800" b="1" spc="-9" baseline="2275" dirty="0">
                <a:latin typeface="Calibri"/>
                <a:cs typeface="Calibri"/>
              </a:rPr>
              <a:t>v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-14" baseline="2275" dirty="0">
                <a:latin typeface="Calibri"/>
                <a:cs typeface="Calibri"/>
              </a:rPr>
              <a:t>r</a:t>
            </a:r>
            <a:r>
              <a:rPr sz="1800" b="1" spc="0" baseline="2275" dirty="0">
                <a:latin typeface="Calibri"/>
                <a:cs typeface="Calibri"/>
              </a:rPr>
              <a:t>o e del </a:t>
            </a:r>
            <a:r>
              <a:rPr sz="1800" b="1" spc="-4" baseline="2275" dirty="0">
                <a:latin typeface="Calibri"/>
                <a:cs typeface="Calibri"/>
              </a:rPr>
              <a:t>c</a:t>
            </a:r>
            <a:r>
              <a:rPr sz="1800" b="1" spc="0" baseline="2275" dirty="0">
                <a:latin typeface="Calibri"/>
                <a:cs typeface="Calibri"/>
              </a:rPr>
              <a:t>omando </a:t>
            </a:r>
            <a:r>
              <a:rPr sz="1800" b="1" spc="-4" baseline="2275" dirty="0">
                <a:latin typeface="Calibri"/>
                <a:cs typeface="Calibri"/>
              </a:rPr>
              <a:t>c</a:t>
            </a:r>
            <a:r>
              <a:rPr sz="1800" b="1" spc="0" baseline="2275" dirty="0">
                <a:latin typeface="Calibri"/>
                <a:cs typeface="Calibri"/>
              </a:rPr>
              <a:t>a</a:t>
            </a:r>
            <a:r>
              <a:rPr sz="1800" b="1" spc="-25" baseline="2275" dirty="0">
                <a:latin typeface="Calibri"/>
                <a:cs typeface="Calibri"/>
              </a:rPr>
              <a:t>r</a:t>
            </a:r>
            <a:r>
              <a:rPr sz="1800" b="1" spc="0" baseline="2275" dirty="0">
                <a:latin typeface="Calibri"/>
                <a:cs typeface="Calibri"/>
              </a:rPr>
              <a:t>abinieri per la tu</a:t>
            </a:r>
            <a:r>
              <a:rPr sz="1800" b="1" spc="-14" baseline="2275" dirty="0">
                <a:latin typeface="Calibri"/>
                <a:cs typeface="Calibri"/>
              </a:rPr>
              <a:t>t</a:t>
            </a:r>
            <a:r>
              <a:rPr sz="1800" b="1" spc="0" baseline="2275" dirty="0">
                <a:latin typeface="Calibri"/>
                <a:cs typeface="Calibri"/>
              </a:rPr>
              <a:t>ela del l</a:t>
            </a:r>
            <a:r>
              <a:rPr sz="1800" b="1" spc="-14" baseline="2275" dirty="0">
                <a:latin typeface="Calibri"/>
                <a:cs typeface="Calibri"/>
              </a:rPr>
              <a:t>a</a:t>
            </a:r>
            <a:r>
              <a:rPr sz="1800" b="1" spc="-9" baseline="2275" dirty="0">
                <a:latin typeface="Calibri"/>
                <a:cs typeface="Calibri"/>
              </a:rPr>
              <a:t>v</a:t>
            </a:r>
            <a:r>
              <a:rPr sz="1800" b="1" spc="0" baseline="2275" dirty="0">
                <a:latin typeface="Calibri"/>
                <a:cs typeface="Calibri"/>
              </a:rPr>
              <a:t>o</a:t>
            </a:r>
            <a:r>
              <a:rPr sz="1800" b="1" spc="-14" baseline="2275" dirty="0">
                <a:latin typeface="Calibri"/>
                <a:cs typeface="Calibri"/>
              </a:rPr>
              <a:t>r</a:t>
            </a:r>
            <a:r>
              <a:rPr sz="1800" b="1" spc="4" baseline="2275" dirty="0">
                <a:latin typeface="Calibri"/>
                <a:cs typeface="Calibri"/>
              </a:rPr>
              <a:t>o</a:t>
            </a:r>
            <a:r>
              <a:rPr sz="1800" spc="0" baseline="2275" dirty="0">
                <a:latin typeface="Calibri"/>
                <a:cs typeface="Calibri"/>
              </a:rPr>
              <a:t>, nonché,</a:t>
            </a:r>
            <a:endParaRPr sz="1200">
              <a:latin typeface="Calibri"/>
              <a:cs typeface="Calibri"/>
            </a:endParaRPr>
          </a:p>
          <a:p>
            <a:pPr marL="266785" marR="22859">
              <a:lnSpc>
                <a:spcPts val="1335"/>
              </a:lnSpc>
              <a:spcBef>
                <a:spcPts val="0"/>
              </a:spcBef>
            </a:pPr>
            <a:r>
              <a:rPr sz="1800" spc="-4" baseline="2275" dirty="0">
                <a:latin typeface="Calibri"/>
                <a:cs typeface="Calibri"/>
              </a:rPr>
              <a:t>o</a:t>
            </a:r>
            <a:r>
              <a:rPr sz="1800" spc="-9" baseline="2275" dirty="0">
                <a:latin typeface="Calibri"/>
                <a:cs typeface="Calibri"/>
              </a:rPr>
              <a:t>v</a:t>
            </a:r>
            <a:r>
              <a:rPr sz="1800" spc="0" baseline="2275" dirty="0">
                <a:latin typeface="Calibri"/>
                <a:cs typeface="Calibri"/>
              </a:rPr>
              <a:t>e oc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or</a:t>
            </a:r>
            <a:r>
              <a:rPr sz="1800" spc="-25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a, delle </a:t>
            </a:r>
            <a:r>
              <a:rPr sz="1800" spc="-25" baseline="2275" dirty="0">
                <a:latin typeface="Calibri"/>
                <a:cs typeface="Calibri"/>
              </a:rPr>
              <a:t>f</a:t>
            </a:r>
            <a:r>
              <a:rPr sz="1800" spc="0" baseline="2275" dirty="0">
                <a:latin typeface="Calibri"/>
                <a:cs typeface="Calibri"/>
              </a:rPr>
              <a:t>or</a:t>
            </a:r>
            <a:r>
              <a:rPr sz="1800" spc="-25" baseline="2275" dirty="0">
                <a:latin typeface="Calibri"/>
                <a:cs typeface="Calibri"/>
              </a:rPr>
              <a:t>z</a:t>
            </a:r>
            <a:r>
              <a:rPr sz="1800" spc="0" baseline="2275" dirty="0">
                <a:latin typeface="Calibri"/>
                <a:cs typeface="Calibri"/>
              </a:rPr>
              <a:t>e arm</a:t>
            </a:r>
            <a:r>
              <a:rPr sz="1800" spc="-9" baseline="2275" dirty="0">
                <a:latin typeface="Calibri"/>
                <a:cs typeface="Calibri"/>
              </a:rPr>
              <a:t>at</a:t>
            </a:r>
            <a:r>
              <a:rPr sz="1800" spc="0" baseline="2275" dirty="0">
                <a:latin typeface="Calibri"/>
                <a:cs typeface="Calibri"/>
              </a:rPr>
              <a:t>e, se</a:t>
            </a:r>
            <a:r>
              <a:rPr sz="1800" spc="-9" baseline="2275" dirty="0">
                <a:latin typeface="Calibri"/>
                <a:cs typeface="Calibri"/>
              </a:rPr>
              <a:t>n</a:t>
            </a:r>
            <a:r>
              <a:rPr sz="1800" spc="0" baseline="2275" dirty="0">
                <a:latin typeface="Calibri"/>
                <a:cs typeface="Calibri"/>
              </a:rPr>
              <a:t>titi i 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omp</a:t>
            </a:r>
            <a:r>
              <a:rPr sz="1800" spc="-4" baseline="2275" dirty="0">
                <a:latin typeface="Calibri"/>
                <a:cs typeface="Calibri"/>
              </a:rPr>
              <a:t>e</a:t>
            </a:r>
            <a:r>
              <a:rPr sz="1800" spc="-9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e</a:t>
            </a:r>
            <a:r>
              <a:rPr sz="1800" spc="-9" baseline="2275" dirty="0">
                <a:latin typeface="Calibri"/>
                <a:cs typeface="Calibri"/>
              </a:rPr>
              <a:t>n</a:t>
            </a:r>
            <a:r>
              <a:rPr sz="1800" spc="0" baseline="2275" dirty="0">
                <a:latin typeface="Calibri"/>
                <a:cs typeface="Calibri"/>
              </a:rPr>
              <a:t>ti 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omandi </a:t>
            </a:r>
            <a:r>
              <a:rPr sz="1800" spc="-9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erri</a:t>
            </a:r>
            <a:r>
              <a:rPr sz="1800" spc="-9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oriali, dandone 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omuni</a:t>
            </a:r>
            <a:r>
              <a:rPr sz="1800" spc="-9" baseline="2275" dirty="0">
                <a:latin typeface="Calibri"/>
                <a:cs typeface="Calibri"/>
              </a:rPr>
              <a:t>c</a:t>
            </a:r>
            <a:r>
              <a:rPr sz="1800" spc="0" baseline="2275" dirty="0">
                <a:latin typeface="Calibri"/>
                <a:cs typeface="Calibri"/>
              </a:rPr>
              <a:t>azione al</a:t>
            </a:r>
            <a:endParaRPr sz="1200">
              <a:latin typeface="Calibri"/>
              <a:cs typeface="Calibri"/>
            </a:endParaRPr>
          </a:p>
          <a:p>
            <a:pPr marL="266785" marR="22859">
              <a:lnSpc>
                <a:spcPts val="1300"/>
              </a:lnSpc>
            </a:pPr>
            <a:r>
              <a:rPr sz="1800" spc="0" baseline="2275" dirty="0">
                <a:latin typeface="Calibri"/>
                <a:cs typeface="Calibri"/>
              </a:rPr>
              <a:t>P</a:t>
            </a:r>
            <a:r>
              <a:rPr sz="1800" spc="-14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eside</a:t>
            </a:r>
            <a:r>
              <a:rPr sz="1800" spc="-9" baseline="2275" dirty="0">
                <a:latin typeface="Calibri"/>
                <a:cs typeface="Calibri"/>
              </a:rPr>
              <a:t>nt</a:t>
            </a:r>
            <a:r>
              <a:rPr sz="1800" spc="0" baseline="2275" dirty="0">
                <a:latin typeface="Calibri"/>
                <a:cs typeface="Calibri"/>
              </a:rPr>
              <a:t>e della </a:t>
            </a:r>
            <a:r>
              <a:rPr sz="1800" spc="-14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egione e della p</a:t>
            </a:r>
            <a:r>
              <a:rPr sz="1800" spc="-19" baseline="2275" dirty="0">
                <a:latin typeface="Calibri"/>
                <a:cs typeface="Calibri"/>
              </a:rPr>
              <a:t>r</a:t>
            </a:r>
            <a:r>
              <a:rPr sz="1800" spc="-4" baseline="2275" dirty="0">
                <a:latin typeface="Calibri"/>
                <a:cs typeface="Calibri"/>
              </a:rPr>
              <a:t>o</a:t>
            </a:r>
            <a:r>
              <a:rPr sz="1800" spc="0" baseline="2275" dirty="0">
                <a:latin typeface="Calibri"/>
                <a:cs typeface="Calibri"/>
              </a:rPr>
              <a:t>vincia au</a:t>
            </a:r>
            <a:r>
              <a:rPr sz="1800" spc="-9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onoma i</a:t>
            </a:r>
            <a:r>
              <a:rPr sz="1800" spc="-9" baseline="2275" dirty="0">
                <a:latin typeface="Calibri"/>
                <a:cs typeface="Calibri"/>
              </a:rPr>
              <a:t>nt</a:t>
            </a:r>
            <a:r>
              <a:rPr sz="1800" spc="0" baseline="2275" dirty="0">
                <a:latin typeface="Calibri"/>
                <a:cs typeface="Calibri"/>
              </a:rPr>
              <a:t>e</a:t>
            </a:r>
            <a:r>
              <a:rPr sz="1800" spc="-14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ess</a:t>
            </a:r>
            <a:r>
              <a:rPr sz="1800" spc="-9" baseline="2275" dirty="0">
                <a:latin typeface="Calibri"/>
                <a:cs typeface="Calibri"/>
              </a:rPr>
              <a:t>a</a:t>
            </a:r>
            <a:r>
              <a:rPr sz="1800" spc="-14" baseline="2275" dirty="0">
                <a:latin typeface="Calibri"/>
                <a:cs typeface="Calibri"/>
              </a:rPr>
              <a:t>t</a:t>
            </a:r>
            <a:r>
              <a:rPr sz="1800" spc="0" baseline="2275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0866" y="558800"/>
            <a:ext cx="6752167" cy="8593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9333" y="1325032"/>
            <a:ext cx="6743700" cy="825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244189" y="44236"/>
            <a:ext cx="1243351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M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26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.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.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2354" y="705260"/>
            <a:ext cx="6293655" cy="5037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Art. 2 - Misu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 di </a:t>
            </a:r>
            <a:r>
              <a:rPr sz="2700" b="1" spc="-9" baseline="303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enime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 del </a:t>
            </a:r>
            <a:r>
              <a:rPr sz="2700" b="1" spc="-9" baseline="303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agio per lo </a:t>
            </a:r>
            <a:r>
              <a:rPr sz="2700" b="1" spc="-25" baseline="303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olgi</a:t>
            </a:r>
            <a:r>
              <a:rPr sz="2700" b="1" spc="4" baseline="303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 in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1964"/>
              </a:lnSpc>
            </a:pP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sicu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 delle 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a p</a:t>
            </a:r>
            <a:r>
              <a:rPr sz="2700" b="1" spc="-19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odu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e indu</a:t>
            </a:r>
            <a:r>
              <a:rPr sz="2700" b="1" spc="-14" baseline="303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triali e </a:t>
            </a:r>
            <a:r>
              <a:rPr sz="2700" b="1" spc="-9" baseline="303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omme</a:t>
            </a:r>
            <a:r>
              <a:rPr sz="2700" b="1" spc="-25" baseline="30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700" b="1" spc="0" baseline="3034" dirty="0">
                <a:solidFill>
                  <a:srgbClr val="FFFFFF"/>
                </a:solidFill>
                <a:latin typeface="Calibri"/>
                <a:cs typeface="Calibri"/>
              </a:rPr>
              <a:t>ciali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4734" y="1611411"/>
            <a:ext cx="5496468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80"/>
              </a:lnSpc>
              <a:spcBef>
                <a:spcPts val="89"/>
              </a:spcBef>
            </a:pP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Le imp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ese le cui </a:t>
            </a:r>
            <a:r>
              <a:rPr sz="2400" b="1" spc="-14" baseline="1706" dirty="0">
                <a:solidFill>
                  <a:srgbClr val="FFFFFF"/>
                </a:solidFill>
                <a:latin typeface="Calibri"/>
                <a:cs typeface="Calibri"/>
              </a:rPr>
              <a:t>at</a:t>
            </a:r>
            <a:r>
              <a:rPr sz="2400" b="1" spc="0" baseline="1706" dirty="0">
                <a:solidFill>
                  <a:srgbClr val="FFFFFF"/>
                </a:solidFill>
                <a:latin typeface="Calibri"/>
                <a:cs typeface="Calibri"/>
              </a:rPr>
              <a:t>tivi</a:t>
            </a:r>
            <a:r>
              <a:rPr sz="2400" b="1" spc="-14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spc="0" baseline="1706" dirty="0">
                <a:solidFill>
                  <a:srgbClr val="FFFFFF"/>
                </a:solidFill>
                <a:latin typeface="Calibri"/>
                <a:cs typeface="Calibri"/>
              </a:rPr>
              <a:t>a non sono sospese 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risp</a:t>
            </a:r>
            <a:r>
              <a:rPr sz="2400" spc="-9" baseline="170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tt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ano i 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enuti: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8576" y="2102495"/>
            <a:ext cx="6283486" cy="24807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856">
              <a:lnSpc>
                <a:spcPts val="1570"/>
              </a:lnSpc>
              <a:spcBef>
                <a:spcPts val="78"/>
              </a:spcBef>
            </a:pPr>
            <a:r>
              <a:rPr sz="2100" spc="0" baseline="1950" dirty="0">
                <a:latin typeface="Calibri"/>
                <a:cs typeface="Calibri"/>
              </a:rPr>
              <a:t>-</a:t>
            </a:r>
            <a:r>
              <a:rPr sz="2100" spc="-311" baseline="1950" dirty="0">
                <a:latin typeface="Calibri"/>
                <a:cs typeface="Calibri"/>
              </a:rPr>
              <a:t> </a:t>
            </a:r>
            <a:r>
              <a:rPr sz="2100" spc="0" baseline="1950" dirty="0">
                <a:latin typeface="Calibri"/>
                <a:cs typeface="Calibri"/>
              </a:rPr>
              <a:t>p</a:t>
            </a:r>
            <a:r>
              <a:rPr sz="2100" spc="-25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-9" baseline="1950" dirty="0">
                <a:latin typeface="Calibri"/>
                <a:cs typeface="Calibri"/>
              </a:rPr>
              <a:t>c</a:t>
            </a:r>
            <a:r>
              <a:rPr sz="2100" spc="0" baseline="1950" dirty="0">
                <a:latin typeface="Calibri"/>
                <a:cs typeface="Calibri"/>
              </a:rPr>
              <a:t>ollo </a:t>
            </a:r>
            <a:r>
              <a:rPr sz="2100" spc="-9" baseline="1950" dirty="0">
                <a:latin typeface="Calibri"/>
                <a:cs typeface="Calibri"/>
              </a:rPr>
              <a:t>c</a:t>
            </a:r>
            <a:r>
              <a:rPr sz="2100" spc="0" baseline="1950" dirty="0">
                <a:latin typeface="Calibri"/>
                <a:cs typeface="Calibri"/>
              </a:rPr>
              <a:t>ondiviso di </a:t>
            </a:r>
            <a:r>
              <a:rPr sz="2100" spc="-19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e</a:t>
            </a:r>
            <a:r>
              <a:rPr sz="2100" spc="-9" baseline="1950" dirty="0">
                <a:latin typeface="Calibri"/>
                <a:cs typeface="Calibri"/>
              </a:rPr>
              <a:t>g</a:t>
            </a:r>
            <a:r>
              <a:rPr sz="2100" spc="0" baseline="1950" dirty="0">
                <a:latin typeface="Calibri"/>
                <a:cs typeface="Calibri"/>
              </a:rPr>
              <a:t>olame</a:t>
            </a:r>
            <a:r>
              <a:rPr sz="2100" spc="-14" baseline="1950" dirty="0">
                <a:latin typeface="Calibri"/>
                <a:cs typeface="Calibri"/>
              </a:rPr>
              <a:t>nt</a:t>
            </a:r>
            <a:r>
              <a:rPr sz="2100" spc="0" baseline="1950" dirty="0">
                <a:latin typeface="Calibri"/>
                <a:cs typeface="Calibri"/>
              </a:rPr>
              <a:t>azione delle misu</a:t>
            </a:r>
            <a:r>
              <a:rPr sz="2100" spc="-19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e per il </a:t>
            </a:r>
            <a:r>
              <a:rPr sz="2100" spc="-9" baseline="1950" dirty="0">
                <a:latin typeface="Calibri"/>
                <a:cs typeface="Calibri"/>
              </a:rPr>
              <a:t>c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-14" baseline="1950" dirty="0">
                <a:latin typeface="Calibri"/>
                <a:cs typeface="Calibri"/>
              </a:rPr>
              <a:t>n</a:t>
            </a:r>
            <a:r>
              <a:rPr sz="2100" spc="0" baseline="1950" dirty="0">
                <a:latin typeface="Calibri"/>
                <a:cs typeface="Calibri"/>
              </a:rPr>
              <a:t>t</a:t>
            </a:r>
            <a:r>
              <a:rPr sz="2100" spc="-29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a</a:t>
            </a:r>
            <a:r>
              <a:rPr sz="2100" spc="-14" baseline="1950" dirty="0">
                <a:latin typeface="Calibri"/>
                <a:cs typeface="Calibri"/>
              </a:rPr>
              <a:t>s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 e il</a:t>
            </a:r>
            <a:endParaRPr sz="1400">
              <a:latin typeface="Calibri"/>
              <a:cs typeface="Calibri"/>
            </a:endParaRPr>
          </a:p>
          <a:p>
            <a:pPr marL="127000" marR="19856">
              <a:lnSpc>
                <a:spcPts val="1535"/>
              </a:lnSpc>
            </a:pPr>
            <a:r>
              <a:rPr sz="2100" spc="-9" baseline="1950" dirty="0">
                <a:latin typeface="Calibri"/>
                <a:cs typeface="Calibri"/>
              </a:rPr>
              <a:t>c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-14" baseline="1950" dirty="0">
                <a:latin typeface="Calibri"/>
                <a:cs typeface="Calibri"/>
              </a:rPr>
              <a:t>nt</a:t>
            </a:r>
            <a:r>
              <a:rPr sz="2100" spc="0" baseline="1950" dirty="0">
                <a:latin typeface="Calibri"/>
                <a:cs typeface="Calibri"/>
              </a:rPr>
              <a:t>enime</a:t>
            </a:r>
            <a:r>
              <a:rPr sz="2100" spc="-14" baseline="1950" dirty="0">
                <a:latin typeface="Calibri"/>
                <a:cs typeface="Calibri"/>
              </a:rPr>
              <a:t>n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 della di</a:t>
            </a:r>
            <a:r>
              <a:rPr sz="2100" spc="-14" baseline="1950" dirty="0">
                <a:latin typeface="Calibri"/>
                <a:cs typeface="Calibri"/>
              </a:rPr>
              <a:t>f</a:t>
            </a:r>
            <a:r>
              <a:rPr sz="2100" spc="0" baseline="1950" dirty="0">
                <a:latin typeface="Calibri"/>
                <a:cs typeface="Calibri"/>
              </a:rPr>
              <a:t>fusione del virus </a:t>
            </a:r>
            <a:r>
              <a:rPr sz="2100" spc="-9" baseline="1950" dirty="0">
                <a:latin typeface="Calibri"/>
                <a:cs typeface="Calibri"/>
              </a:rPr>
              <a:t>c</a:t>
            </a:r>
            <a:r>
              <a:rPr sz="2100" spc="-4" baseline="1950" dirty="0">
                <a:latin typeface="Calibri"/>
                <a:cs typeface="Calibri"/>
              </a:rPr>
              <a:t>o</a:t>
            </a:r>
            <a:r>
              <a:rPr sz="2100" spc="0" baseline="1950" dirty="0">
                <a:latin typeface="Calibri"/>
                <a:cs typeface="Calibri"/>
              </a:rPr>
              <a:t>vid-19 negli ambie</a:t>
            </a:r>
            <a:r>
              <a:rPr sz="2100" spc="-14" baseline="1950" dirty="0">
                <a:latin typeface="Calibri"/>
                <a:cs typeface="Calibri"/>
              </a:rPr>
              <a:t>n</a:t>
            </a:r>
            <a:r>
              <a:rPr sz="2100" spc="0" baseline="1950" dirty="0">
                <a:latin typeface="Calibri"/>
                <a:cs typeface="Calibri"/>
              </a:rPr>
              <a:t>ti di l</a:t>
            </a:r>
            <a:r>
              <a:rPr sz="2100" spc="-25" baseline="1950" dirty="0">
                <a:latin typeface="Calibri"/>
                <a:cs typeface="Calibri"/>
              </a:rPr>
              <a:t>a</a:t>
            </a:r>
            <a:r>
              <a:rPr sz="2100" spc="-9" baseline="1950" dirty="0">
                <a:latin typeface="Calibri"/>
                <a:cs typeface="Calibri"/>
              </a:rPr>
              <a:t>v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-25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o so</a:t>
            </a:r>
            <a:r>
              <a:rPr sz="2100" spc="-19" baseline="1950" dirty="0">
                <a:latin typeface="Calibri"/>
                <a:cs typeface="Calibri"/>
              </a:rPr>
              <a:t>t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oscri</a:t>
            </a:r>
            <a:r>
              <a:rPr sz="2100" spc="-19" baseline="1950" dirty="0">
                <a:latin typeface="Calibri"/>
                <a:cs typeface="Calibri"/>
              </a:rPr>
              <a:t>t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 marL="127000" marR="19856">
              <a:lnSpc>
                <a:spcPts val="1535"/>
              </a:lnSpc>
            </a:pPr>
            <a:r>
              <a:rPr sz="2100" spc="0" baseline="1950" dirty="0">
                <a:latin typeface="Calibri"/>
                <a:cs typeface="Calibri"/>
              </a:rPr>
              <a:t>il 24 aprile 2020 f</a:t>
            </a:r>
            <a:r>
              <a:rPr sz="2100" spc="-29" baseline="1950" dirty="0">
                <a:latin typeface="Calibri"/>
                <a:cs typeface="Calibri"/>
              </a:rPr>
              <a:t>r</a:t>
            </a:r>
            <a:r>
              <a:rPr sz="2100" spc="0" baseline="1950" dirty="0">
                <a:latin typeface="Calibri"/>
                <a:cs typeface="Calibri"/>
              </a:rPr>
              <a:t>a il G</a:t>
            </a:r>
            <a:r>
              <a:rPr sz="2100" spc="-4" baseline="1950" dirty="0">
                <a:latin typeface="Calibri"/>
                <a:cs typeface="Calibri"/>
              </a:rPr>
              <a:t>o</a:t>
            </a:r>
            <a:r>
              <a:rPr sz="2100" spc="-9" baseline="1950" dirty="0">
                <a:latin typeface="Calibri"/>
                <a:cs typeface="Calibri"/>
              </a:rPr>
              <a:t>v</a:t>
            </a:r>
            <a:r>
              <a:rPr sz="2100" spc="0" baseline="1950" dirty="0">
                <a:latin typeface="Calibri"/>
                <a:cs typeface="Calibri"/>
              </a:rPr>
              <a:t>erno e le parti sociali di cui all</a:t>
            </a:r>
            <a:r>
              <a:rPr sz="2100" spc="-100" baseline="1950" dirty="0">
                <a:latin typeface="Calibri"/>
                <a:cs typeface="Calibri"/>
              </a:rPr>
              <a:t>'</a:t>
            </a:r>
            <a:r>
              <a:rPr sz="2100" spc="0" baseline="1950" dirty="0">
                <a:latin typeface="Calibri"/>
                <a:cs typeface="Calibri"/>
              </a:rPr>
              <a:t>alle</a:t>
            </a:r>
            <a:r>
              <a:rPr sz="2100" spc="-25" baseline="1950" dirty="0">
                <a:latin typeface="Calibri"/>
                <a:cs typeface="Calibri"/>
              </a:rPr>
              <a:t>g</a:t>
            </a:r>
            <a:r>
              <a:rPr sz="2100" spc="-14" baseline="1950" dirty="0">
                <a:latin typeface="Calibri"/>
                <a:cs typeface="Calibri"/>
              </a:rPr>
              <a:t>a</a:t>
            </a:r>
            <a:r>
              <a:rPr sz="2100" spc="-9" baseline="1950" dirty="0">
                <a:latin typeface="Calibri"/>
                <a:cs typeface="Calibri"/>
              </a:rPr>
              <a:t>t</a:t>
            </a:r>
            <a:r>
              <a:rPr sz="2100" spc="0" baseline="1950" dirty="0">
                <a:latin typeface="Calibri"/>
                <a:cs typeface="Calibri"/>
              </a:rPr>
              <a:t>o</a:t>
            </a:r>
            <a:r>
              <a:rPr sz="2100" spc="40" baseline="1950" dirty="0">
                <a:latin typeface="Calibri"/>
                <a:cs typeface="Calibri"/>
              </a:rPr>
              <a:t> </a:t>
            </a:r>
            <a:r>
              <a:rPr sz="2100" spc="0" baseline="1950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  <a:p>
            <a:pPr marL="127000" indent="-114300" algn="just">
              <a:lnSpc>
                <a:spcPts val="1530"/>
              </a:lnSpc>
              <a:spcBef>
                <a:spcPts val="299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il p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ollo 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ondi</a:t>
            </a:r>
            <a:r>
              <a:rPr sz="1400" b="1" spc="4" dirty="0">
                <a:latin typeface="Calibri"/>
                <a:cs typeface="Calibri"/>
              </a:rPr>
              <a:t>v</a:t>
            </a:r>
            <a:r>
              <a:rPr sz="1400" b="1" spc="0" dirty="0">
                <a:latin typeface="Calibri"/>
                <a:cs typeface="Calibri"/>
              </a:rPr>
              <a:t>iso di 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e</a:t>
            </a:r>
            <a:r>
              <a:rPr sz="1400" b="1" spc="-9" dirty="0">
                <a:latin typeface="Calibri"/>
                <a:cs typeface="Calibri"/>
              </a:rPr>
              <a:t>g</a:t>
            </a:r>
            <a:r>
              <a:rPr sz="1400" b="1" spc="0" dirty="0">
                <a:latin typeface="Calibri"/>
                <a:cs typeface="Calibri"/>
              </a:rPr>
              <a:t>olame</a:t>
            </a:r>
            <a:r>
              <a:rPr sz="1400" b="1" spc="-9" dirty="0">
                <a:latin typeface="Calibri"/>
                <a:cs typeface="Calibri"/>
              </a:rPr>
              <a:t>n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azione per il 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9" dirty="0">
                <a:latin typeface="Calibri"/>
                <a:cs typeface="Calibri"/>
              </a:rPr>
              <a:t>n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enime</a:t>
            </a:r>
            <a:r>
              <a:rPr sz="1400" b="1" spc="-9" dirty="0">
                <a:latin typeface="Calibri"/>
                <a:cs typeface="Calibri"/>
              </a:rPr>
              <a:t>n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 della diffusione del </a:t>
            </a:r>
            <a:r>
              <a:rPr sz="1400" b="1" spc="-4" dirty="0">
                <a:latin typeface="Calibri"/>
                <a:cs typeface="Calibri"/>
              </a:rPr>
              <a:t>co</a:t>
            </a:r>
            <a:r>
              <a:rPr sz="1400" b="1" spc="0" dirty="0">
                <a:latin typeface="Calibri"/>
                <a:cs typeface="Calibri"/>
              </a:rPr>
              <a:t>vid-19 nei 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a</a:t>
            </a:r>
            <a:r>
              <a:rPr sz="1400" b="1" spc="-9" dirty="0">
                <a:latin typeface="Calibri"/>
                <a:cs typeface="Calibri"/>
              </a:rPr>
              <a:t>n</a:t>
            </a:r>
            <a:r>
              <a:rPr sz="1400" b="1" spc="0" dirty="0">
                <a:latin typeface="Calibri"/>
                <a:cs typeface="Calibri"/>
              </a:rPr>
              <a:t>tieri, so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oscri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 il 24 aprile 2020 f</a:t>
            </a:r>
            <a:r>
              <a:rPr sz="1400" b="1" spc="-2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a il Mini</a:t>
            </a:r>
            <a:r>
              <a:rPr sz="1400" b="1" spc="-14" dirty="0">
                <a:latin typeface="Calibri"/>
                <a:cs typeface="Calibri"/>
              </a:rPr>
              <a:t>s</a:t>
            </a:r>
            <a:r>
              <a:rPr sz="1400" b="1" spc="0" dirty="0">
                <a:latin typeface="Calibri"/>
                <a:cs typeface="Calibri"/>
              </a:rPr>
              <a:t>t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 delle i</a:t>
            </a:r>
            <a:r>
              <a:rPr sz="1400" b="1" spc="-4" dirty="0">
                <a:latin typeface="Calibri"/>
                <a:cs typeface="Calibri"/>
              </a:rPr>
              <a:t>n</a:t>
            </a:r>
            <a:r>
              <a:rPr sz="1400" b="1" spc="0" dirty="0">
                <a:latin typeface="Calibri"/>
                <a:cs typeface="Calibri"/>
              </a:rPr>
              <a:t>f</a:t>
            </a:r>
            <a:r>
              <a:rPr sz="1400" b="1" spc="-2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a</a:t>
            </a:r>
            <a:r>
              <a:rPr sz="1400" b="1" spc="-14" dirty="0">
                <a:latin typeface="Calibri"/>
                <a:cs typeface="Calibri"/>
              </a:rPr>
              <a:t>s</a:t>
            </a:r>
            <a:r>
              <a:rPr sz="1400" b="1" spc="0" dirty="0">
                <a:latin typeface="Calibri"/>
                <a:cs typeface="Calibri"/>
              </a:rPr>
              <a:t>tru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tu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e e dei t</a:t>
            </a:r>
            <a:r>
              <a:rPr sz="1400" b="1" spc="-29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asporti, il Mini</a:t>
            </a:r>
            <a:r>
              <a:rPr sz="1400" b="1" spc="-14" dirty="0">
                <a:latin typeface="Calibri"/>
                <a:cs typeface="Calibri"/>
              </a:rPr>
              <a:t>st</a:t>
            </a:r>
            <a:r>
              <a:rPr sz="1400" b="1" spc="0" dirty="0">
                <a:latin typeface="Calibri"/>
                <a:cs typeface="Calibri"/>
              </a:rPr>
              <a:t>e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 del l</a:t>
            </a:r>
            <a:r>
              <a:rPr sz="1400" b="1" spc="-19" dirty="0">
                <a:latin typeface="Calibri"/>
                <a:cs typeface="Calibri"/>
              </a:rPr>
              <a:t>a</a:t>
            </a:r>
            <a:r>
              <a:rPr sz="1400" b="1" spc="-9" dirty="0">
                <a:latin typeface="Calibri"/>
                <a:cs typeface="Calibri"/>
              </a:rPr>
              <a:t>v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 e delle politiche sociali e le parti sociali, di cui all</a:t>
            </a:r>
            <a:r>
              <a:rPr sz="1400" b="1" spc="-84" dirty="0">
                <a:latin typeface="Calibri"/>
                <a:cs typeface="Calibri"/>
              </a:rPr>
              <a:t>’</a:t>
            </a:r>
            <a:r>
              <a:rPr sz="1400" b="1" spc="0" dirty="0">
                <a:latin typeface="Calibri"/>
                <a:cs typeface="Calibri"/>
              </a:rPr>
              <a:t>alle</a:t>
            </a:r>
            <a:r>
              <a:rPr sz="1400" b="1" spc="-25" dirty="0">
                <a:latin typeface="Calibri"/>
                <a:cs typeface="Calibri"/>
              </a:rPr>
              <a:t>g</a:t>
            </a:r>
            <a:r>
              <a:rPr sz="1400" b="1" spc="-14" dirty="0">
                <a:latin typeface="Calibri"/>
                <a:cs typeface="Calibri"/>
              </a:rPr>
              <a:t>at</a:t>
            </a:r>
            <a:r>
              <a:rPr sz="1400" b="1" spc="0" dirty="0">
                <a:latin typeface="Calibri"/>
                <a:cs typeface="Calibri"/>
              </a:rPr>
              <a:t>o 7</a:t>
            </a:r>
            <a:endParaRPr sz="1400">
              <a:latin typeface="Calibri"/>
              <a:cs typeface="Calibri"/>
            </a:endParaRPr>
          </a:p>
          <a:p>
            <a:pPr marL="127000" marR="423" indent="-114300">
              <a:lnSpc>
                <a:spcPts val="1708"/>
              </a:lnSpc>
              <a:spcBef>
                <a:spcPts val="273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p</a:t>
            </a:r>
            <a:r>
              <a:rPr sz="1400" spc="-25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ollo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ondiviso di 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</a:t>
            </a:r>
            <a:r>
              <a:rPr sz="1400" spc="-9" dirty="0">
                <a:latin typeface="Calibri"/>
                <a:cs typeface="Calibri"/>
              </a:rPr>
              <a:t>g</a:t>
            </a:r>
            <a:r>
              <a:rPr sz="1400" spc="0" dirty="0">
                <a:latin typeface="Calibri"/>
                <a:cs typeface="Calibri"/>
              </a:rPr>
              <a:t>olame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azione per il 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4" dirty="0">
                <a:latin typeface="Calibri"/>
                <a:cs typeface="Calibri"/>
              </a:rPr>
              <a:t>nt</a:t>
            </a:r>
            <a:r>
              <a:rPr sz="1400" spc="0" dirty="0">
                <a:latin typeface="Calibri"/>
                <a:cs typeface="Calibri"/>
              </a:rPr>
              <a:t>enime</a:t>
            </a:r>
            <a:r>
              <a:rPr sz="1400" spc="-14" dirty="0">
                <a:latin typeface="Calibri"/>
                <a:cs typeface="Calibri"/>
              </a:rPr>
              <a:t>n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 della di</a:t>
            </a:r>
            <a:r>
              <a:rPr sz="1400" spc="-14" dirty="0">
                <a:latin typeface="Calibri"/>
                <a:cs typeface="Calibri"/>
              </a:rPr>
              <a:t>f</a:t>
            </a:r>
            <a:r>
              <a:rPr sz="1400" spc="0" dirty="0">
                <a:latin typeface="Calibri"/>
                <a:cs typeface="Calibri"/>
              </a:rPr>
              <a:t>fusione del </a:t>
            </a:r>
            <a:endParaRPr sz="1400">
              <a:latin typeface="Calibri"/>
              <a:cs typeface="Calibri"/>
            </a:endParaRPr>
          </a:p>
          <a:p>
            <a:pPr marL="127000" marR="423">
              <a:lnSpc>
                <a:spcPts val="1708"/>
              </a:lnSpc>
            </a:pP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-4" dirty="0">
                <a:latin typeface="Calibri"/>
                <a:cs typeface="Calibri"/>
              </a:rPr>
              <a:t>o</a:t>
            </a:r>
            <a:r>
              <a:rPr sz="1400" spc="0" dirty="0">
                <a:latin typeface="Calibri"/>
                <a:cs typeface="Calibri"/>
              </a:rPr>
              <a:t>vid-19 nel s</a:t>
            </a:r>
            <a:r>
              <a:rPr sz="1400" spc="-4" dirty="0">
                <a:latin typeface="Calibri"/>
                <a:cs typeface="Calibri"/>
              </a:rPr>
              <a:t>e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-1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e del t</a:t>
            </a:r>
            <a:r>
              <a:rPr sz="1400" spc="-29" dirty="0">
                <a:latin typeface="Calibri"/>
                <a:cs typeface="Calibri"/>
              </a:rPr>
              <a:t>r</a:t>
            </a:r>
            <a:r>
              <a:rPr sz="1400" spc="0" dirty="0">
                <a:latin typeface="Calibri"/>
                <a:cs typeface="Calibri"/>
              </a:rPr>
              <a:t>aspor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 e della logi</a:t>
            </a:r>
            <a:r>
              <a:rPr sz="1400" spc="-14" dirty="0">
                <a:latin typeface="Calibri"/>
                <a:cs typeface="Calibri"/>
              </a:rPr>
              <a:t>s</a:t>
            </a:r>
            <a:r>
              <a:rPr sz="1400" spc="0" dirty="0">
                <a:latin typeface="Calibri"/>
                <a:cs typeface="Calibri"/>
              </a:rPr>
              <a:t>ti</a:t>
            </a:r>
            <a:r>
              <a:rPr sz="1400" spc="-9" dirty="0">
                <a:latin typeface="Calibri"/>
                <a:cs typeface="Calibri"/>
              </a:rPr>
              <a:t>c</a:t>
            </a:r>
            <a:r>
              <a:rPr sz="1400" spc="0" dirty="0">
                <a:latin typeface="Calibri"/>
                <a:cs typeface="Calibri"/>
              </a:rPr>
              <a:t>a so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oscri</a:t>
            </a:r>
            <a:r>
              <a:rPr sz="1400" spc="-19" dirty="0">
                <a:latin typeface="Calibri"/>
                <a:cs typeface="Calibri"/>
              </a:rPr>
              <a:t>t</a:t>
            </a:r>
            <a:r>
              <a:rPr sz="1400" spc="-9" dirty="0">
                <a:latin typeface="Calibri"/>
                <a:cs typeface="Calibri"/>
              </a:rPr>
              <a:t>t</a:t>
            </a:r>
            <a:r>
              <a:rPr sz="1400" spc="0" dirty="0">
                <a:latin typeface="Calibri"/>
                <a:cs typeface="Calibri"/>
              </a:rPr>
              <a:t>o il 20 mar</a:t>
            </a:r>
            <a:r>
              <a:rPr sz="1400" spc="-29" dirty="0">
                <a:latin typeface="Calibri"/>
                <a:cs typeface="Calibri"/>
              </a:rPr>
              <a:t>z</a:t>
            </a:r>
            <a:r>
              <a:rPr sz="1400" spc="0" dirty="0">
                <a:latin typeface="Calibri"/>
                <a:cs typeface="Calibri"/>
              </a:rPr>
              <a:t>o 2020, di cui </a:t>
            </a:r>
            <a:endParaRPr sz="1400">
              <a:latin typeface="Calibri"/>
              <a:cs typeface="Calibri"/>
            </a:endParaRPr>
          </a:p>
          <a:p>
            <a:pPr marL="127000" marR="423">
              <a:lnSpc>
                <a:spcPts val="1708"/>
              </a:lnSpc>
            </a:pPr>
            <a:r>
              <a:rPr sz="1400" spc="0" dirty="0">
                <a:latin typeface="Calibri"/>
                <a:cs typeface="Calibri"/>
              </a:rPr>
              <a:t>all</a:t>
            </a:r>
            <a:r>
              <a:rPr sz="1400" spc="-100" dirty="0">
                <a:latin typeface="Calibri"/>
                <a:cs typeface="Calibri"/>
              </a:rPr>
              <a:t>'</a:t>
            </a:r>
            <a:r>
              <a:rPr sz="1400" spc="0" dirty="0">
                <a:latin typeface="Calibri"/>
                <a:cs typeface="Calibri"/>
              </a:rPr>
              <a:t>alle</a:t>
            </a:r>
            <a:r>
              <a:rPr sz="1400" spc="-25" dirty="0">
                <a:latin typeface="Calibri"/>
                <a:cs typeface="Calibri"/>
              </a:rPr>
              <a:t>g</a:t>
            </a:r>
            <a:r>
              <a:rPr sz="1400" spc="-14" dirty="0">
                <a:latin typeface="Calibri"/>
                <a:cs typeface="Calibri"/>
              </a:rPr>
              <a:t>at</a:t>
            </a:r>
            <a:r>
              <a:rPr sz="1400" spc="0" dirty="0">
                <a:latin typeface="Calibri"/>
                <a:cs typeface="Calibri"/>
              </a:rPr>
              <a:t>o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spc="0" dirty="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  <a:p>
            <a:pPr marL="127000" marR="63181" indent="-114300">
              <a:lnSpc>
                <a:spcPts val="1530"/>
              </a:lnSpc>
              <a:spcBef>
                <a:spcPts val="217"/>
              </a:spcBef>
            </a:pPr>
            <a:r>
              <a:rPr sz="1400" spc="0" dirty="0">
                <a:latin typeface="Calibri"/>
                <a:cs typeface="Calibri"/>
              </a:rPr>
              <a:t>-</a:t>
            </a:r>
            <a:r>
              <a:rPr sz="1400" spc="-311" dirty="0">
                <a:latin typeface="Calibri"/>
                <a:cs typeface="Calibri"/>
              </a:rPr>
              <a:t> </a:t>
            </a:r>
            <a:r>
              <a:rPr sz="1400" b="1" spc="0" dirty="0">
                <a:latin typeface="Calibri"/>
                <a:cs typeface="Calibri"/>
              </a:rPr>
              <a:t>La man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-9" dirty="0">
                <a:latin typeface="Calibri"/>
                <a:cs typeface="Calibri"/>
              </a:rPr>
              <a:t>at</a:t>
            </a:r>
            <a:r>
              <a:rPr sz="1400" b="1" spc="0" dirty="0">
                <a:latin typeface="Calibri"/>
                <a:cs typeface="Calibri"/>
              </a:rPr>
              <a:t>a </a:t>
            </a:r>
            <a:r>
              <a:rPr sz="1400" b="1" spc="-9" dirty="0">
                <a:latin typeface="Calibri"/>
                <a:cs typeface="Calibri"/>
              </a:rPr>
              <a:t>a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tuazione dei p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olli che non assicuri adegu</a:t>
            </a:r>
            <a:r>
              <a:rPr sz="1400" b="1" spc="-9" dirty="0">
                <a:latin typeface="Calibri"/>
                <a:cs typeface="Calibri"/>
              </a:rPr>
              <a:t>a</a:t>
            </a:r>
            <a:r>
              <a:rPr sz="1400" b="1" spc="0" dirty="0">
                <a:latin typeface="Calibri"/>
                <a:cs typeface="Calibri"/>
              </a:rPr>
              <a:t>ti li</a:t>
            </a:r>
            <a:r>
              <a:rPr sz="1400" b="1" spc="-9" dirty="0">
                <a:latin typeface="Calibri"/>
                <a:cs typeface="Calibri"/>
              </a:rPr>
              <a:t>v</a:t>
            </a:r>
            <a:r>
              <a:rPr sz="1400" b="1" spc="0" dirty="0">
                <a:latin typeface="Calibri"/>
                <a:cs typeface="Calibri"/>
              </a:rPr>
              <a:t>elli di p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0" dirty="0">
                <a:latin typeface="Calibri"/>
                <a:cs typeface="Calibri"/>
              </a:rPr>
              <a:t>o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-9" dirty="0">
                <a:latin typeface="Calibri"/>
                <a:cs typeface="Calibri"/>
              </a:rPr>
              <a:t>e</a:t>
            </a:r>
            <a:r>
              <a:rPr sz="1400" b="1" spc="0" dirty="0">
                <a:latin typeface="Calibri"/>
                <a:cs typeface="Calibri"/>
              </a:rPr>
              <a:t>zione d</a:t>
            </a:r>
            <a:r>
              <a:rPr sz="1400" b="1" spc="-4" dirty="0">
                <a:latin typeface="Calibri"/>
                <a:cs typeface="Calibri"/>
              </a:rPr>
              <a:t>e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ermina la sospensione dell</a:t>
            </a:r>
            <a:r>
              <a:rPr sz="1400" b="1" spc="-84" dirty="0">
                <a:latin typeface="Calibri"/>
                <a:cs typeface="Calibri"/>
              </a:rPr>
              <a:t>’</a:t>
            </a:r>
            <a:r>
              <a:rPr sz="1400" b="1" spc="-9" dirty="0">
                <a:latin typeface="Calibri"/>
                <a:cs typeface="Calibri"/>
              </a:rPr>
              <a:t>a</a:t>
            </a:r>
            <a:r>
              <a:rPr sz="1400" b="1" spc="-14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tivi</a:t>
            </a:r>
            <a:r>
              <a:rPr sz="1400" b="1" spc="-9" dirty="0">
                <a:latin typeface="Calibri"/>
                <a:cs typeface="Calibri"/>
              </a:rPr>
              <a:t>t</a:t>
            </a:r>
            <a:r>
              <a:rPr sz="1400" b="1" spc="0" dirty="0">
                <a:latin typeface="Calibri"/>
                <a:cs typeface="Calibri"/>
              </a:rPr>
              <a:t>a fino al ripri</a:t>
            </a:r>
            <a:r>
              <a:rPr sz="1400" b="1" spc="-14" dirty="0">
                <a:latin typeface="Calibri"/>
                <a:cs typeface="Calibri"/>
              </a:rPr>
              <a:t>s</a:t>
            </a:r>
            <a:r>
              <a:rPr sz="1400" b="1" spc="0" dirty="0">
                <a:latin typeface="Calibri"/>
                <a:cs typeface="Calibri"/>
              </a:rPr>
              <a:t>tino delle </a:t>
            </a:r>
            <a:r>
              <a:rPr sz="1400" b="1" spc="-4" dirty="0">
                <a:latin typeface="Calibri"/>
                <a:cs typeface="Calibri"/>
              </a:rPr>
              <a:t>c</a:t>
            </a:r>
            <a:r>
              <a:rPr sz="1400" b="1" spc="0" dirty="0">
                <a:latin typeface="Calibri"/>
                <a:cs typeface="Calibri"/>
              </a:rPr>
              <a:t>ondi</a:t>
            </a:r>
            <a:r>
              <a:rPr sz="1400" b="1" spc="4" dirty="0">
                <a:latin typeface="Calibri"/>
                <a:cs typeface="Calibri"/>
              </a:rPr>
              <a:t>z</a:t>
            </a:r>
            <a:r>
              <a:rPr sz="1400" b="1" spc="0" dirty="0">
                <a:latin typeface="Calibri"/>
                <a:cs typeface="Calibri"/>
              </a:rPr>
              <a:t>ioni di sicu</a:t>
            </a:r>
            <a:r>
              <a:rPr sz="1400" b="1" spc="-14" dirty="0">
                <a:latin typeface="Calibri"/>
                <a:cs typeface="Calibri"/>
              </a:rPr>
              <a:t>r</a:t>
            </a:r>
            <a:r>
              <a:rPr sz="1400" b="1" spc="-9" dirty="0">
                <a:latin typeface="Calibri"/>
                <a:cs typeface="Calibri"/>
              </a:rPr>
              <a:t>e</a:t>
            </a:r>
            <a:r>
              <a:rPr sz="1400" b="1" spc="0" dirty="0">
                <a:latin typeface="Calibri"/>
                <a:cs typeface="Calibri"/>
              </a:rPr>
              <a:t>z</a:t>
            </a:r>
            <a:r>
              <a:rPr sz="1400" b="1" spc="-14" dirty="0">
                <a:latin typeface="Calibri"/>
                <a:cs typeface="Calibri"/>
              </a:rPr>
              <a:t>z</a:t>
            </a:r>
            <a:r>
              <a:rPr sz="1400" b="1" spc="0" dirty="0"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64581" y="0"/>
            <a:ext cx="1562792" cy="5118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143999" cy="5143499"/>
          </a:xfrm>
          <a:custGeom>
            <a:avLst/>
            <a:gdLst/>
            <a:ahLst/>
            <a:cxnLst/>
            <a:rect l="l" t="t" r="r" b="b"/>
            <a:pathLst>
              <a:path w="9143999" h="5143499">
                <a:moveTo>
                  <a:pt x="9143999" y="0"/>
                </a:moveTo>
                <a:lnTo>
                  <a:pt x="0" y="0"/>
                </a:lnTo>
                <a:lnTo>
                  <a:pt x="0" y="5143499"/>
                </a:lnTo>
                <a:lnTo>
                  <a:pt x="9143999" y="5143499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46919" y="2105966"/>
            <a:ext cx="6025326" cy="19261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15"/>
              </a:lnSpc>
              <a:spcBef>
                <a:spcPts val="230"/>
              </a:spcBef>
            </a:pP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P</a:t>
            </a:r>
            <a:r>
              <a:rPr sz="4400" spc="-100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c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ll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9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d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-20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ego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9" dirty="0">
                <a:solidFill>
                  <a:srgbClr val="C00000"/>
                </a:solidFill>
                <a:latin typeface="Arial Narrow"/>
                <a:cs typeface="Arial Narrow"/>
              </a:rPr>
              <a:t>m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en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zi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one</a:t>
            </a:r>
            <a:endParaRPr sz="4400">
              <a:latin typeface="Arial Narrow"/>
              <a:cs typeface="Arial Narrow"/>
            </a:endParaRPr>
          </a:p>
          <a:p>
            <a:pPr marL="12700" marR="83819">
              <a:lnSpc>
                <a:spcPct val="95621"/>
              </a:lnSpc>
              <a:spcBef>
                <a:spcPts val="19"/>
              </a:spcBef>
            </a:pP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14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03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202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0</a:t>
            </a:r>
            <a:r>
              <a:rPr sz="4400" spc="-19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agg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r</a:t>
            </a: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na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t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o</a:t>
            </a:r>
            <a:r>
              <a:rPr sz="4400" spc="-194" dirty="0">
                <a:solidFill>
                  <a:srgbClr val="C00000"/>
                </a:solidFill>
                <a:latin typeface="Arial Narrow"/>
                <a:cs typeface="Arial Narrow"/>
              </a:rPr>
              <a:t> </a:t>
            </a:r>
            <a:r>
              <a:rPr sz="4400" spc="-104" dirty="0">
                <a:solidFill>
                  <a:srgbClr val="C00000"/>
                </a:solidFill>
                <a:latin typeface="Arial Narrow"/>
                <a:cs typeface="Arial Narrow"/>
              </a:rPr>
              <a:t>i</a:t>
            </a:r>
            <a:r>
              <a:rPr sz="4400" spc="0" dirty="0">
                <a:solidFill>
                  <a:srgbClr val="C00000"/>
                </a:solidFill>
                <a:latin typeface="Arial Narrow"/>
                <a:cs typeface="Arial Narrow"/>
              </a:rPr>
              <a:t>l</a:t>
            </a:r>
            <a:endParaRPr sz="4400">
              <a:latin typeface="Arial Narrow"/>
              <a:cs typeface="Arial Narrow"/>
            </a:endParaRPr>
          </a:p>
          <a:p>
            <a:pPr marL="12700" marR="83819">
              <a:lnSpc>
                <a:spcPts val="5035"/>
              </a:lnSpc>
              <a:spcBef>
                <a:spcPts val="466"/>
              </a:spcBef>
            </a:pP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24</a:t>
            </a:r>
            <a:r>
              <a:rPr sz="6600" spc="-104" baseline="-1320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04</a:t>
            </a:r>
            <a:r>
              <a:rPr sz="6600" spc="-104" baseline="-1320" dirty="0">
                <a:solidFill>
                  <a:srgbClr val="C00000"/>
                </a:solidFill>
                <a:latin typeface="Arial Narrow"/>
                <a:cs typeface="Arial Narrow"/>
              </a:rPr>
              <a:t>/</a:t>
            </a:r>
            <a:r>
              <a:rPr sz="6600" spc="-94" baseline="-1320" dirty="0">
                <a:solidFill>
                  <a:srgbClr val="C00000"/>
                </a:solidFill>
                <a:latin typeface="Arial Narrow"/>
                <a:cs typeface="Arial Narrow"/>
              </a:rPr>
              <a:t>2020</a:t>
            </a:r>
            <a:endParaRPr sz="4400">
              <a:latin typeface="Arial Narrow"/>
              <a:cs typeface="Arial Narrow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577264" y="2105966"/>
            <a:ext cx="684805" cy="584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-94" dirty="0">
                <a:solidFill>
                  <a:srgbClr val="C00000"/>
                </a:solidFill>
                <a:latin typeface="Arial Narrow"/>
                <a:cs typeface="Arial Narrow"/>
              </a:rPr>
              <a:t>del</a:t>
            </a:r>
            <a:endParaRPr sz="44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524328" y="-1"/>
            <a:ext cx="1619671" cy="5206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139702"/>
            <a:ext cx="3088130" cy="3003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9033" y="3263900"/>
            <a:ext cx="6620932" cy="7450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9033" y="605366"/>
            <a:ext cx="6620932" cy="7789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754864" y="44236"/>
            <a:ext cx="4733270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9"/>
              </a:lnSpc>
              <a:spcBef>
                <a:spcPts val="87"/>
              </a:spcBef>
            </a:pP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Proto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c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oll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r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gol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ame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nt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94" dirty="0">
                <a:solidFill>
                  <a:srgbClr val="585858"/>
                </a:solidFill>
                <a:latin typeface="Arial Narrow"/>
                <a:cs typeface="Arial Narrow"/>
              </a:rPr>
              <a:t>z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ion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d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e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14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03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ggiorn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a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t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o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i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l</a:t>
            </a:r>
            <a:r>
              <a:rPr sz="1600" b="1" spc="-204" dirty="0">
                <a:solidFill>
                  <a:srgbClr val="585858"/>
                </a:solidFill>
                <a:latin typeface="Arial Narrow"/>
                <a:cs typeface="Arial Narrow"/>
              </a:rPr>
              <a:t> 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04</a:t>
            </a:r>
            <a:r>
              <a:rPr sz="1600" b="1" spc="-100" dirty="0">
                <a:solidFill>
                  <a:srgbClr val="585858"/>
                </a:solidFill>
                <a:latin typeface="Arial Narrow"/>
                <a:cs typeface="Arial Narrow"/>
              </a:rPr>
              <a:t>/</a:t>
            </a:r>
            <a:r>
              <a:rPr sz="1600" b="1" spc="-104" dirty="0">
                <a:solidFill>
                  <a:srgbClr val="585858"/>
                </a:solidFill>
                <a:latin typeface="Arial Narrow"/>
                <a:cs typeface="Arial Narrow"/>
              </a:rPr>
              <a:t>202</a:t>
            </a:r>
            <a:r>
              <a:rPr sz="1600" b="1" spc="0" dirty="0">
                <a:solidFill>
                  <a:srgbClr val="585858"/>
                </a:solidFill>
                <a:latin typeface="Arial Narrow"/>
                <a:cs typeface="Arial Narrow"/>
              </a:rPr>
              <a:t>0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865" y="739669"/>
            <a:ext cx="6315593" cy="25232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05">
              <a:lnSpc>
                <a:spcPts val="1780"/>
              </a:lnSpc>
              <a:spcBef>
                <a:spcPts val="89"/>
              </a:spcBef>
            </a:pP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spc="-25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ollo 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ondiviso di 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9" baseline="1706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olazione delle misu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 per il 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-2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st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 e il</a:t>
            </a:r>
            <a:endParaRPr sz="1600">
              <a:latin typeface="Calibri"/>
              <a:cs typeface="Calibri"/>
            </a:endParaRPr>
          </a:p>
          <a:p>
            <a:pPr marL="12700" marR="15205">
              <a:lnSpc>
                <a:spcPts val="1764"/>
              </a:lnSpc>
            </a:pP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enime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o della di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fusione del virus C</a:t>
            </a:r>
            <a:r>
              <a:rPr sz="2400" spc="-4" baseline="3413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2400" spc="-4" baseline="3413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-19 negli ambie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ti di l</a:t>
            </a:r>
            <a:r>
              <a:rPr sz="2400" spc="-25" baseline="3413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-14" baseline="3413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25" baseline="341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3413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  <a:p>
            <a:pPr marL="240733" marR="173" indent="-114300" algn="just">
              <a:lnSpc>
                <a:spcPts val="1491"/>
              </a:lnSpc>
              <a:spcBef>
                <a:spcPts val="778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Contiene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linee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guida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condivise</a:t>
            </a:r>
            <a:r>
              <a:rPr sz="1200" spc="3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tra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Parti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per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agevolare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imprese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nell’ado</a:t>
            </a:r>
            <a:r>
              <a:rPr sz="1200" b="1" spc="4" dirty="0">
                <a:latin typeface="Calibri"/>
                <a:cs typeface="Calibri"/>
              </a:rPr>
              <a:t>z</a:t>
            </a:r>
            <a:r>
              <a:rPr sz="1200" b="1" spc="0" dirty="0">
                <a:latin typeface="Calibri"/>
                <a:cs typeface="Calibri"/>
              </a:rPr>
              <a:t>ione</a:t>
            </a:r>
            <a:r>
              <a:rPr sz="1200" b="1" spc="4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di</a:t>
            </a:r>
            <a:r>
              <a:rPr sz="1200" b="1" spc="4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protocolli</a:t>
            </a:r>
            <a:r>
              <a:rPr sz="1200" b="1" spc="4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di </a:t>
            </a:r>
            <a:endParaRPr sz="1200">
              <a:latin typeface="Calibri"/>
              <a:cs typeface="Calibri"/>
            </a:endParaRPr>
          </a:p>
          <a:p>
            <a:pPr marL="240733" marR="173" algn="just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sicurezza anti-contagio,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ovverosia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Protocollo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di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regolamentazione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per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il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contrasto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e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il </a:t>
            </a:r>
            <a:endParaRPr sz="1200">
              <a:latin typeface="Calibri"/>
              <a:cs typeface="Calibri"/>
            </a:endParaRPr>
          </a:p>
          <a:p>
            <a:pPr marL="240733" marR="173" algn="just">
              <a:lnSpc>
                <a:spcPts val="1464"/>
              </a:lnSpc>
            </a:pPr>
            <a:r>
              <a:rPr sz="1200" b="1" spc="0" dirty="0">
                <a:latin typeface="Calibri"/>
                <a:cs typeface="Calibri"/>
              </a:rPr>
              <a:t>contenimento</a:t>
            </a:r>
            <a:r>
              <a:rPr sz="1200" b="1" spc="4" dirty="0">
                <a:latin typeface="Calibri"/>
                <a:cs typeface="Calibri"/>
              </a:rPr>
              <a:t> </a:t>
            </a:r>
            <a:r>
              <a:rPr sz="1200" b="1" spc="0" dirty="0">
                <a:latin typeface="Calibri"/>
                <a:cs typeface="Calibri"/>
              </a:rPr>
              <a:t>della diffusione del virus COVID-19 negli ambienti di lavoro</a:t>
            </a:r>
            <a:endParaRPr sz="1200">
              <a:latin typeface="Calibri"/>
              <a:cs typeface="Calibri"/>
            </a:endParaRPr>
          </a:p>
          <a:p>
            <a:pPr marL="240733" marR="46" indent="-114300" algn="just">
              <a:lnSpc>
                <a:spcPts val="1330"/>
              </a:lnSpc>
              <a:spcBef>
                <a:spcPts val="163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Ricorrere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lavoro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agile,</a:t>
            </a:r>
            <a:r>
              <a:rPr sz="1200" spc="8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agli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ammortizzatori</a:t>
            </a:r>
            <a:r>
              <a:rPr sz="1200" spc="8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sociali,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soluzioni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organizzative</a:t>
            </a:r>
            <a:r>
              <a:rPr sz="1200" spc="8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straordinarie,</a:t>
            </a:r>
            <a:r>
              <a:rPr sz="1200" spc="8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tra</a:t>
            </a:r>
            <a:r>
              <a:rPr sz="1200" spc="8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cui la riduzione o la sospensione temporanea delle attivita</a:t>
            </a:r>
            <a:endParaRPr sz="1200">
              <a:latin typeface="Calibri"/>
              <a:cs typeface="Calibri"/>
            </a:endParaRPr>
          </a:p>
          <a:p>
            <a:pPr marL="240733" marR="95" indent="-114300" algn="just">
              <a:lnSpc>
                <a:spcPts val="1464"/>
              </a:lnSpc>
              <a:spcBef>
                <a:spcPts val="238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La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necessi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dover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adottare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rapidamente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un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Protocollo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regolamentazione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per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il</a:t>
            </a:r>
            <a:r>
              <a:rPr sz="1200" spc="5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contrasto</a:t>
            </a:r>
            <a:r>
              <a:rPr sz="1200" spc="59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e </a:t>
            </a:r>
            <a:endParaRPr sz="1200">
              <a:latin typeface="Calibri"/>
              <a:cs typeface="Calibri"/>
            </a:endParaRPr>
          </a:p>
          <a:p>
            <a:pPr marL="240733" marR="95" algn="just">
              <a:lnSpc>
                <a:spcPts val="1491"/>
              </a:lnSpc>
            </a:pPr>
            <a:r>
              <a:rPr sz="1200" spc="0" dirty="0">
                <a:latin typeface="Calibri"/>
                <a:cs typeface="Calibri"/>
              </a:rPr>
              <a:t>il contenimento della diffusione del virus che preveda </a:t>
            </a:r>
            <a:r>
              <a:rPr sz="1200" b="1" spc="0" dirty="0">
                <a:latin typeface="Calibri"/>
                <a:cs typeface="Calibri"/>
              </a:rPr>
              <a:t>procedure e regole di condotta</a:t>
            </a:r>
            <a:r>
              <a:rPr sz="1200" spc="0" dirty="0">
                <a:latin typeface="Calibri"/>
                <a:cs typeface="Calibri"/>
              </a:rPr>
              <a:t>, favorendo </a:t>
            </a:r>
            <a:endParaRPr sz="1200">
              <a:latin typeface="Calibri"/>
              <a:cs typeface="Calibri"/>
            </a:endParaRPr>
          </a:p>
          <a:p>
            <a:pPr marL="240733" marR="95" algn="just">
              <a:lnSpc>
                <a:spcPts val="1464"/>
              </a:lnSpc>
            </a:pPr>
            <a:r>
              <a:rPr sz="1200" spc="0" dirty="0">
                <a:latin typeface="Calibri"/>
                <a:cs typeface="Calibri"/>
              </a:rPr>
              <a:t>il confronto preventivo con le rappresentanze sindacali, con RLS e RLST</a:t>
            </a:r>
            <a:endParaRPr sz="1200">
              <a:latin typeface="Calibri"/>
              <a:cs typeface="Calibri"/>
            </a:endParaRPr>
          </a:p>
          <a:p>
            <a:pPr marL="240733" indent="-114300" algn="just">
              <a:lnSpc>
                <a:spcPts val="1464"/>
              </a:lnSpc>
              <a:spcBef>
                <a:spcPts val="167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138" dirty="0">
                <a:latin typeface="Calibri"/>
                <a:cs typeface="Calibri"/>
              </a:rPr>
              <a:t> </a:t>
            </a:r>
            <a:r>
              <a:rPr sz="1200" spc="-84" dirty="0">
                <a:latin typeface="Calibri"/>
                <a:cs typeface="Calibri"/>
              </a:rPr>
              <a:t>L</a:t>
            </a:r>
            <a:r>
              <a:rPr sz="1200" spc="-89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obi</a:t>
            </a:r>
            <a:r>
              <a:rPr sz="1200" spc="-4" dirty="0">
                <a:latin typeface="Calibri"/>
                <a:cs typeface="Calibri"/>
              </a:rPr>
              <a:t>e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9" dirty="0">
                <a:latin typeface="Calibri"/>
                <a:cs typeface="Calibri"/>
              </a:rPr>
              <a:t>v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del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p</a:t>
            </a:r>
            <a:r>
              <a:rPr sz="1200" spc="-19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ollo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ondiviso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g</a:t>
            </a:r>
            <a:r>
              <a:rPr sz="1200" spc="0" dirty="0">
                <a:latin typeface="Calibri"/>
                <a:cs typeface="Calibri"/>
              </a:rPr>
              <a:t>olame</a:t>
            </a:r>
            <a:r>
              <a:rPr sz="1200" spc="-9" dirty="0">
                <a:latin typeface="Calibri"/>
                <a:cs typeface="Calibri"/>
              </a:rPr>
              <a:t>n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azione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è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fornire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indicazioni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operative</a:t>
            </a:r>
            <a:r>
              <a:rPr sz="1200" spc="4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finalizzate </a:t>
            </a:r>
            <a:endParaRPr sz="1200">
              <a:latin typeface="Calibri"/>
              <a:cs typeface="Calibri"/>
            </a:endParaRPr>
          </a:p>
          <a:p>
            <a:pPr marL="240733" algn="just">
              <a:lnSpc>
                <a:spcPts val="1464"/>
              </a:lnSpc>
            </a:pPr>
            <a:r>
              <a:rPr sz="1200" spc="0" dirty="0">
                <a:latin typeface="Calibri"/>
                <a:cs typeface="Calibri"/>
              </a:rPr>
              <a:t>a incrementare, negli ambienti di lavoro non sanitari, l'efficacia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delle misure precauzionali di </a:t>
            </a:r>
            <a:endParaRPr sz="1200">
              <a:latin typeface="Calibri"/>
              <a:cs typeface="Calibri"/>
            </a:endParaRPr>
          </a:p>
          <a:p>
            <a:pPr marL="240733" algn="just">
              <a:lnSpc>
                <a:spcPts val="1464"/>
              </a:lnSpc>
            </a:pPr>
            <a:r>
              <a:rPr sz="1200" spc="0" dirty="0">
                <a:latin typeface="Calibri"/>
                <a:cs typeface="Calibri"/>
              </a:rPr>
              <a:t>contenimento adottate per contrastare l'epidemia</a:t>
            </a:r>
            <a:r>
              <a:rPr sz="1200" spc="32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di COVID-19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865" y="3508071"/>
            <a:ext cx="4440627" cy="228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80"/>
              </a:lnSpc>
              <a:spcBef>
                <a:spcPts val="89"/>
              </a:spcBef>
            </a:pP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Il 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VID-19 </a:t>
            </a:r>
            <a:r>
              <a:rPr sz="2400" spc="-2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app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spc="-19" baseline="1706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a un rischio biologi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2400" spc="-9" baseline="1706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eneri</a:t>
            </a:r>
            <a:r>
              <a:rPr sz="2400" spc="-14" baseline="1706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spc="0" baseline="1706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88599" y="3955502"/>
            <a:ext cx="5559889" cy="5884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2859">
              <a:lnSpc>
                <a:spcPts val="1360"/>
              </a:lnSpc>
              <a:spcBef>
                <a:spcPts val="68"/>
              </a:spcBef>
            </a:pPr>
            <a:r>
              <a:rPr sz="1800" spc="0" baseline="2275" dirty="0">
                <a:latin typeface="Calibri"/>
                <a:cs typeface="Calibri"/>
              </a:rPr>
              <a:t>-</a:t>
            </a:r>
            <a:r>
              <a:rPr sz="1800" spc="-138" baseline="2275" dirty="0">
                <a:latin typeface="Calibri"/>
                <a:cs typeface="Calibri"/>
              </a:rPr>
              <a:t> </a:t>
            </a:r>
            <a:r>
              <a:rPr sz="1800" spc="0" baseline="2275" dirty="0">
                <a:latin typeface="Calibri"/>
                <a:cs typeface="Calibri"/>
              </a:rPr>
              <a:t>Ad</a:t>
            </a:r>
            <a:r>
              <a:rPr sz="1800" spc="-14" baseline="2275" dirty="0">
                <a:latin typeface="Calibri"/>
                <a:cs typeface="Calibri"/>
              </a:rPr>
              <a:t>o</a:t>
            </a:r>
            <a:r>
              <a:rPr sz="1800" spc="0" baseline="2275" dirty="0">
                <a:latin typeface="Calibri"/>
                <a:cs typeface="Calibri"/>
              </a:rPr>
              <a:t>zione di misu</a:t>
            </a:r>
            <a:r>
              <a:rPr sz="1800" spc="-14" baseline="2275" dirty="0">
                <a:latin typeface="Calibri"/>
                <a:cs typeface="Calibri"/>
              </a:rPr>
              <a:t>r</a:t>
            </a:r>
            <a:r>
              <a:rPr sz="1800" spc="0" baseline="2275" dirty="0">
                <a:latin typeface="Calibri"/>
                <a:cs typeface="Calibri"/>
              </a:rPr>
              <a:t>e uguali per tu</a:t>
            </a:r>
            <a:r>
              <a:rPr sz="1800" spc="-14" baseline="2275" dirty="0">
                <a:latin typeface="Calibri"/>
                <a:cs typeface="Calibri"/>
              </a:rPr>
              <a:t>tt</a:t>
            </a:r>
            <a:r>
              <a:rPr sz="1800" spc="0" baseline="2275" dirty="0">
                <a:latin typeface="Calibri"/>
                <a:cs typeface="Calibri"/>
              </a:rPr>
              <a:t>a la popolazione, che:</a:t>
            </a:r>
            <a:endParaRPr sz="1200">
              <a:latin typeface="Calibri"/>
              <a:cs typeface="Calibri"/>
            </a:endParaRPr>
          </a:p>
          <a:p>
            <a:pPr marL="127000" marR="22859">
              <a:lnSpc>
                <a:spcPct val="101725"/>
              </a:lnSpc>
              <a:spcBef>
                <a:spcPts val="67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133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seguono la logi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 della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auzione;</a:t>
            </a:r>
            <a:endParaRPr sz="1200">
              <a:latin typeface="Calibri"/>
              <a:cs typeface="Calibri"/>
            </a:endParaRPr>
          </a:p>
          <a:p>
            <a:pPr marL="127000">
              <a:lnSpc>
                <a:spcPct val="101725"/>
              </a:lnSpc>
              <a:spcBef>
                <a:spcPts val="165"/>
              </a:spcBef>
            </a:pP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133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seguono e </a:t>
            </a:r>
            <a:r>
              <a:rPr sz="1200" spc="-9" dirty="0">
                <a:latin typeface="Calibri"/>
                <a:cs typeface="Calibri"/>
              </a:rPr>
              <a:t>a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tuano le p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escrizioni del legisl</a:t>
            </a:r>
            <a:r>
              <a:rPr sz="1200" spc="-9" dirty="0">
                <a:latin typeface="Calibri"/>
                <a:cs typeface="Calibri"/>
              </a:rPr>
              <a:t>at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4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 e le indi</a:t>
            </a:r>
            <a:r>
              <a:rPr sz="1200" spc="-9" dirty="0">
                <a:latin typeface="Calibri"/>
                <a:cs typeface="Calibri"/>
              </a:rPr>
              <a:t>c</a:t>
            </a:r>
            <a:r>
              <a:rPr sz="1200" spc="0" dirty="0">
                <a:latin typeface="Calibri"/>
                <a:cs typeface="Calibri"/>
              </a:rPr>
              <a:t>azioni dell</a:t>
            </a:r>
            <a:r>
              <a:rPr sz="1200" spc="-154" dirty="0">
                <a:latin typeface="Calibri"/>
                <a:cs typeface="Calibri"/>
              </a:rPr>
              <a:t>'</a:t>
            </a:r>
            <a:r>
              <a:rPr sz="1200" spc="0" dirty="0">
                <a:latin typeface="Calibri"/>
                <a:cs typeface="Calibri"/>
              </a:rPr>
              <a:t>Au</a:t>
            </a:r>
            <a:r>
              <a:rPr sz="1200" spc="-9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ori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</a:t>
            </a:r>
            <a:r>
              <a:rPr sz="1200" spc="34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sani</a:t>
            </a:r>
            <a:r>
              <a:rPr sz="1200" spc="-14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aria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4089</Words>
  <Application>Microsoft Office PowerPoint</Application>
  <PresentationFormat>Presentazione su schermo (16:9)</PresentationFormat>
  <Paragraphs>519</Paragraphs>
  <Slides>36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2" baseType="lpstr">
      <vt:lpstr>Malgun Gothic</vt:lpstr>
      <vt:lpstr>Arial</vt:lpstr>
      <vt:lpstr>Arial Narrow</vt:lpstr>
      <vt:lpstr>Calibri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PAOLO BENNI</cp:lastModifiedBy>
  <cp:revision>1</cp:revision>
  <dcterms:modified xsi:type="dcterms:W3CDTF">2020-05-03T19:32:21Z</dcterms:modified>
</cp:coreProperties>
</file>